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5" r:id="rId19"/>
    <p:sldId id="276" r:id="rId20"/>
    <p:sldId id="277" r:id="rId21"/>
    <p:sldId id="274" r:id="rId22"/>
    <p:sldId id="278" r:id="rId23"/>
    <p:sldId id="279" r:id="rId24"/>
    <p:sldId id="280" r:id="rId25"/>
    <p:sldId id="281" r:id="rId26"/>
    <p:sldId id="2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5720"/>
  </p:normalViewPr>
  <p:slideViewPr>
    <p:cSldViewPr snapToGrid="0">
      <p:cViewPr varScale="1">
        <p:scale>
          <a:sx n="94" d="100"/>
          <a:sy n="94" d="100"/>
        </p:scale>
        <p:origin x="1272" y="200"/>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A383BA-2116-D441-814B-217F6212AE3C}" type="datetimeFigureOut">
              <a:rPr lang="en-US" smtClean="0"/>
              <a:t>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295F8D-1136-F44B-A457-31B8132E91ED}" type="slidenum">
              <a:rPr lang="en-US" smtClean="0"/>
              <a:t>‹#›</a:t>
            </a:fld>
            <a:endParaRPr lang="en-US"/>
          </a:p>
        </p:txBody>
      </p:sp>
    </p:spTree>
    <p:extLst>
      <p:ext uri="{BB962C8B-B14F-4D97-AF65-F5344CB8AC3E}">
        <p14:creationId xmlns:p14="http://schemas.microsoft.com/office/powerpoint/2010/main" val="7579960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295F8D-1136-F44B-A457-31B8132E91ED}" type="slidenum">
              <a:rPr lang="en-US" smtClean="0"/>
              <a:t>5</a:t>
            </a:fld>
            <a:endParaRPr lang="en-US"/>
          </a:p>
        </p:txBody>
      </p:sp>
    </p:spTree>
    <p:extLst>
      <p:ext uri="{BB962C8B-B14F-4D97-AF65-F5344CB8AC3E}">
        <p14:creationId xmlns:p14="http://schemas.microsoft.com/office/powerpoint/2010/main" val="17063009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a lot of evidence, then the judge goes with prosecution – decides to convict (reject the null hypothesis)</a:t>
            </a:r>
          </a:p>
          <a:p>
            <a:r>
              <a:rPr lang="en-US" dirty="0"/>
              <a:t>In case of lack of evidence, we will acquit the accused (fail to reject the null hypothesis)</a:t>
            </a:r>
          </a:p>
        </p:txBody>
      </p:sp>
      <p:sp>
        <p:nvSpPr>
          <p:cNvPr id="4" name="Slide Number Placeholder 3"/>
          <p:cNvSpPr>
            <a:spLocks noGrp="1"/>
          </p:cNvSpPr>
          <p:nvPr>
            <p:ph type="sldNum" sz="quarter" idx="5"/>
          </p:nvPr>
        </p:nvSpPr>
        <p:spPr/>
        <p:txBody>
          <a:bodyPr/>
          <a:lstStyle/>
          <a:p>
            <a:fld id="{6C295F8D-1136-F44B-A457-31B8132E91ED}" type="slidenum">
              <a:rPr lang="en-US" smtClean="0"/>
              <a:t>19</a:t>
            </a:fld>
            <a:endParaRPr lang="en-US"/>
          </a:p>
        </p:txBody>
      </p:sp>
    </p:spTree>
    <p:extLst>
      <p:ext uri="{BB962C8B-B14F-4D97-AF65-F5344CB8AC3E}">
        <p14:creationId xmlns:p14="http://schemas.microsoft.com/office/powerpoint/2010/main" val="3550545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costs of these two mistakes are not equal and vary based on the severity of the consequences (the risk of letting a guilty shoplifter go free is not equal to the risk of letting a guilty axe-murderer go free). Typically, as the consequences of our decisions become bigger, we want to become more cautious, and require more evidence to convict.</a:t>
            </a:r>
          </a:p>
        </p:txBody>
      </p:sp>
      <p:sp>
        <p:nvSpPr>
          <p:cNvPr id="4" name="Slide Number Placeholder 3"/>
          <p:cNvSpPr>
            <a:spLocks noGrp="1"/>
          </p:cNvSpPr>
          <p:nvPr>
            <p:ph type="sldNum" sz="quarter" idx="5"/>
          </p:nvPr>
        </p:nvSpPr>
        <p:spPr/>
        <p:txBody>
          <a:bodyPr/>
          <a:lstStyle/>
          <a:p>
            <a:fld id="{6C295F8D-1136-F44B-A457-31B8132E91ED}" type="slidenum">
              <a:rPr lang="en-US" smtClean="0"/>
              <a:t>20</a:t>
            </a:fld>
            <a:endParaRPr lang="en-US"/>
          </a:p>
        </p:txBody>
      </p:sp>
    </p:spTree>
    <p:extLst>
      <p:ext uri="{BB962C8B-B14F-4D97-AF65-F5344CB8AC3E}">
        <p14:creationId xmlns:p14="http://schemas.microsoft.com/office/powerpoint/2010/main" val="33407188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these graphs we might think that In task 7 accuracy peaks around 70% and drops off; in task 5, few people are 20-30% accurate; in task 9, many people are 60-70% accurate</a:t>
            </a:r>
          </a:p>
          <a:p>
            <a:r>
              <a:rPr lang="en-US" dirty="0"/>
              <a:t>It may come as a surprise, but these results are all simulations from a uniform distribution, that is, the distribution of accuracy for all tasks is uniform between 0 and 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Avenir Next" panose="020B0503020202020204" pitchFamily="34" charset="0"/>
              </a:rPr>
              <a:t>Demonstrates to the viewer what normal variability looks like under the null hypothesis , there is no difference in the distribution in these images</a:t>
            </a:r>
          </a:p>
          <a:p>
            <a:endParaRPr lang="en-US" dirty="0"/>
          </a:p>
        </p:txBody>
      </p:sp>
      <p:sp>
        <p:nvSpPr>
          <p:cNvPr id="4" name="Slide Number Placeholder 3"/>
          <p:cNvSpPr>
            <a:spLocks noGrp="1"/>
          </p:cNvSpPr>
          <p:nvPr>
            <p:ph type="sldNum" sz="quarter" idx="5"/>
          </p:nvPr>
        </p:nvSpPr>
        <p:spPr/>
        <p:txBody>
          <a:bodyPr/>
          <a:lstStyle/>
          <a:p>
            <a:fld id="{6C295F8D-1136-F44B-A457-31B8132E91ED}" type="slidenum">
              <a:rPr lang="en-US" smtClean="0"/>
              <a:t>22</a:t>
            </a:fld>
            <a:endParaRPr lang="en-US"/>
          </a:p>
        </p:txBody>
      </p:sp>
    </p:spTree>
    <p:extLst>
      <p:ext uri="{BB962C8B-B14F-4D97-AF65-F5344CB8AC3E}">
        <p14:creationId xmlns:p14="http://schemas.microsoft.com/office/powerpoint/2010/main" val="3099995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graph shows the data on all three pointers attempted by the Los Angeles Lakers in the 2008/09 season. Scatterplot of distance vs. angle for three pointers. True data is concealed in this line-up of nine plots generated under the null hypothesis that there is a quadratic relationship between angle and distance.</a:t>
            </a:r>
          </a:p>
        </p:txBody>
      </p:sp>
      <p:sp>
        <p:nvSpPr>
          <p:cNvPr id="4" name="Slide Number Placeholder 3"/>
          <p:cNvSpPr>
            <a:spLocks noGrp="1"/>
          </p:cNvSpPr>
          <p:nvPr>
            <p:ph type="sldNum" sz="quarter" idx="5"/>
          </p:nvPr>
        </p:nvSpPr>
        <p:spPr/>
        <p:txBody>
          <a:bodyPr/>
          <a:lstStyle/>
          <a:p>
            <a:fld id="{6C295F8D-1136-F44B-A457-31B8132E91ED}" type="slidenum">
              <a:rPr lang="en-US" smtClean="0"/>
              <a:t>23</a:t>
            </a:fld>
            <a:endParaRPr lang="en-US"/>
          </a:p>
        </p:txBody>
      </p:sp>
    </p:spTree>
    <p:extLst>
      <p:ext uri="{BB962C8B-B14F-4D97-AF65-F5344CB8AC3E}">
        <p14:creationId xmlns:p14="http://schemas.microsoft.com/office/powerpoint/2010/main" val="32092162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The capacity to detect specific structure in plots can depend on many things, including an appropriate choice of plot, which is where the psychology of perception is very important. We should map variables to perceptual properties to maximize the reader’s chances of accurately interpreting structure. For example, we should map our most important continuous variables to position along a common scale, and to use pre-attentive attributes, such as color, to represent categorical information like groups.</a:t>
            </a:r>
          </a:p>
        </p:txBody>
      </p:sp>
      <p:sp>
        <p:nvSpPr>
          <p:cNvPr id="4" name="Slide Number Placeholder 3"/>
          <p:cNvSpPr>
            <a:spLocks noGrp="1"/>
          </p:cNvSpPr>
          <p:nvPr>
            <p:ph type="sldNum" sz="quarter" idx="5"/>
          </p:nvPr>
        </p:nvSpPr>
        <p:spPr/>
        <p:txBody>
          <a:bodyPr/>
          <a:lstStyle/>
          <a:p>
            <a:fld id="{6C295F8D-1136-F44B-A457-31B8132E91ED}" type="slidenum">
              <a:rPr lang="en-US" smtClean="0"/>
              <a:t>25</a:t>
            </a:fld>
            <a:endParaRPr lang="en-US"/>
          </a:p>
        </p:txBody>
      </p:sp>
    </p:spTree>
    <p:extLst>
      <p:ext uri="{BB962C8B-B14F-4D97-AF65-F5344CB8AC3E}">
        <p14:creationId xmlns:p14="http://schemas.microsoft.com/office/powerpoint/2010/main" val="6044692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295F8D-1136-F44B-A457-31B8132E91ED}" type="slidenum">
              <a:rPr lang="en-US" smtClean="0"/>
              <a:t>26</a:t>
            </a:fld>
            <a:endParaRPr lang="en-US"/>
          </a:p>
        </p:txBody>
      </p:sp>
    </p:spTree>
    <p:extLst>
      <p:ext uri="{BB962C8B-B14F-4D97-AF65-F5344CB8AC3E}">
        <p14:creationId xmlns:p14="http://schemas.microsoft.com/office/powerpoint/2010/main" val="3685516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authors performed a series of interviews with community members in central Pennsylvania with the goal of capturing initial perceptions of data visualization.</a:t>
            </a:r>
          </a:p>
        </p:txBody>
      </p:sp>
      <p:sp>
        <p:nvSpPr>
          <p:cNvPr id="4" name="Slide Number Placeholder 3"/>
          <p:cNvSpPr>
            <a:spLocks noGrp="1"/>
          </p:cNvSpPr>
          <p:nvPr>
            <p:ph type="sldNum" sz="quarter" idx="5"/>
          </p:nvPr>
        </p:nvSpPr>
        <p:spPr/>
        <p:txBody>
          <a:bodyPr/>
          <a:lstStyle/>
          <a:p>
            <a:fld id="{6C295F8D-1136-F44B-A457-31B8132E91ED}" type="slidenum">
              <a:rPr lang="en-US" smtClean="0"/>
              <a:t>7</a:t>
            </a:fld>
            <a:endParaRPr lang="en-US"/>
          </a:p>
        </p:txBody>
      </p:sp>
    </p:spTree>
    <p:extLst>
      <p:ext uri="{BB962C8B-B14F-4D97-AF65-F5344CB8AC3E}">
        <p14:creationId xmlns:p14="http://schemas.microsoft.com/office/powerpoint/2010/main" val="3916604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 – Bar</a:t>
            </a:r>
          </a:p>
          <a:p>
            <a:r>
              <a:rPr lang="en-US" dirty="0"/>
              <a:t>C – Isotype (kind of like a pictogram)</a:t>
            </a:r>
          </a:p>
          <a:p>
            <a:r>
              <a:rPr lang="en-US" dirty="0"/>
              <a:t>D,H – Map</a:t>
            </a:r>
          </a:p>
          <a:p>
            <a:r>
              <a:rPr lang="en-US" dirty="0"/>
              <a:t>E – Heat map</a:t>
            </a:r>
          </a:p>
          <a:p>
            <a:r>
              <a:rPr lang="en-US" dirty="0"/>
              <a:t>F,J – Infographic</a:t>
            </a:r>
          </a:p>
          <a:p>
            <a:r>
              <a:rPr lang="en-US" dirty="0"/>
              <a:t>G, I - Line</a:t>
            </a:r>
          </a:p>
        </p:txBody>
      </p:sp>
      <p:sp>
        <p:nvSpPr>
          <p:cNvPr id="4" name="Slide Number Placeholder 3"/>
          <p:cNvSpPr>
            <a:spLocks noGrp="1"/>
          </p:cNvSpPr>
          <p:nvPr>
            <p:ph type="sldNum" sz="quarter" idx="5"/>
          </p:nvPr>
        </p:nvSpPr>
        <p:spPr/>
        <p:txBody>
          <a:bodyPr/>
          <a:lstStyle/>
          <a:p>
            <a:fld id="{6C295F8D-1136-F44B-A457-31B8132E91ED}" type="slidenum">
              <a:rPr lang="en-US" smtClean="0"/>
              <a:t>8</a:t>
            </a:fld>
            <a:endParaRPr lang="en-US"/>
          </a:p>
        </p:txBody>
      </p:sp>
    </p:spTree>
    <p:extLst>
      <p:ext uri="{BB962C8B-B14F-4D97-AF65-F5344CB8AC3E}">
        <p14:creationId xmlns:p14="http://schemas.microsoft.com/office/powerpoint/2010/main" val="4784293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Since the interview was semi-structured, not every person made a comment on every graph</a:t>
            </a:r>
          </a:p>
        </p:txBody>
      </p:sp>
      <p:sp>
        <p:nvSpPr>
          <p:cNvPr id="4" name="Slide Number Placeholder 3"/>
          <p:cNvSpPr>
            <a:spLocks noGrp="1"/>
          </p:cNvSpPr>
          <p:nvPr>
            <p:ph type="sldNum" sz="quarter" idx="5"/>
          </p:nvPr>
        </p:nvSpPr>
        <p:spPr/>
        <p:txBody>
          <a:bodyPr/>
          <a:lstStyle/>
          <a:p>
            <a:fld id="{6C295F8D-1136-F44B-A457-31B8132E91ED}" type="slidenum">
              <a:rPr lang="en-US" smtClean="0"/>
              <a:t>9</a:t>
            </a:fld>
            <a:endParaRPr lang="en-US"/>
          </a:p>
        </p:txBody>
      </p:sp>
    </p:spTree>
    <p:extLst>
      <p:ext uri="{BB962C8B-B14F-4D97-AF65-F5344CB8AC3E}">
        <p14:creationId xmlns:p14="http://schemas.microsoft.com/office/powerpoint/2010/main" val="1448058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Demographics were collected after the interview to prevent priming participant responses</a:t>
            </a:r>
            <a:endParaRPr lang="en-US" dirty="0">
              <a:effectLst/>
              <a:latin typeface="Avenir Next" panose="020B0503020202020204" pitchFamily="34" charset="0"/>
            </a:endParaRPr>
          </a:p>
          <a:p>
            <a:endParaRPr lang="en-US" dirty="0"/>
          </a:p>
        </p:txBody>
      </p:sp>
      <p:sp>
        <p:nvSpPr>
          <p:cNvPr id="4" name="Slide Number Placeholder 3"/>
          <p:cNvSpPr>
            <a:spLocks noGrp="1"/>
          </p:cNvSpPr>
          <p:nvPr>
            <p:ph type="sldNum" sz="quarter" idx="5"/>
          </p:nvPr>
        </p:nvSpPr>
        <p:spPr/>
        <p:txBody>
          <a:bodyPr/>
          <a:lstStyle/>
          <a:p>
            <a:fld id="{6C295F8D-1136-F44B-A457-31B8132E91ED}" type="slidenum">
              <a:rPr lang="en-US" smtClean="0"/>
              <a:t>10</a:t>
            </a:fld>
            <a:endParaRPr lang="en-US"/>
          </a:p>
        </p:txBody>
      </p:sp>
    </p:spTree>
    <p:extLst>
      <p:ext uri="{BB962C8B-B14F-4D97-AF65-F5344CB8AC3E}">
        <p14:creationId xmlns:p14="http://schemas.microsoft.com/office/powerpoint/2010/main" val="4151449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295F8D-1136-F44B-A457-31B8132E91ED}" type="slidenum">
              <a:rPr lang="en-US" smtClean="0"/>
              <a:t>11</a:t>
            </a:fld>
            <a:endParaRPr lang="en-US"/>
          </a:p>
        </p:txBody>
      </p:sp>
    </p:spTree>
    <p:extLst>
      <p:ext uri="{BB962C8B-B14F-4D97-AF65-F5344CB8AC3E}">
        <p14:creationId xmlns:p14="http://schemas.microsoft.com/office/powerpoint/2010/main" val="226221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C295F8D-1136-F44B-A457-31B8132E91ED}" type="slidenum">
              <a:rPr lang="en-US" smtClean="0"/>
              <a:t>14</a:t>
            </a:fld>
            <a:endParaRPr lang="en-US"/>
          </a:p>
        </p:txBody>
      </p:sp>
    </p:spTree>
    <p:extLst>
      <p:ext uri="{BB962C8B-B14F-4D97-AF65-F5344CB8AC3E}">
        <p14:creationId xmlns:p14="http://schemas.microsoft.com/office/powerpoint/2010/main" val="10821605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how people changed rankings vs what their political affiliations are:</a:t>
            </a:r>
          </a:p>
          <a:p>
            <a:r>
              <a:rPr lang="en-US" dirty="0"/>
              <a:t>Breitbart (B), for example, is a far-right news outlet that drew lower rankings from participants who identified as liberals. The authors also saw similar trends with </a:t>
            </a:r>
            <a:r>
              <a:rPr lang="en-US" dirty="0" err="1"/>
              <a:t>AGRiMED</a:t>
            </a:r>
            <a:r>
              <a:rPr lang="en-US" dirty="0"/>
              <a:t>, a licensed medical cannabis cultivation company - liberal participants were more likely to drop their ranking of the data visualization. </a:t>
            </a:r>
          </a:p>
          <a:p>
            <a:r>
              <a:rPr lang="en-US" dirty="0"/>
              <a:t>While these results are not surprising, we must consider how political biases and beliefs may negate the impact of even the most lauded institutions for data visualization design and implementation, such as The New York Times (H), conservatives ranked it low. </a:t>
            </a:r>
          </a:p>
        </p:txBody>
      </p:sp>
      <p:sp>
        <p:nvSpPr>
          <p:cNvPr id="4" name="Slide Number Placeholder 3"/>
          <p:cNvSpPr>
            <a:spLocks noGrp="1"/>
          </p:cNvSpPr>
          <p:nvPr>
            <p:ph type="sldNum" sz="quarter" idx="5"/>
          </p:nvPr>
        </p:nvSpPr>
        <p:spPr/>
        <p:txBody>
          <a:bodyPr/>
          <a:lstStyle/>
          <a:p>
            <a:fld id="{6C295F8D-1136-F44B-A457-31B8132E91ED}" type="slidenum">
              <a:rPr lang="en-US" smtClean="0"/>
              <a:t>15</a:t>
            </a:fld>
            <a:endParaRPr lang="en-US"/>
          </a:p>
        </p:txBody>
      </p:sp>
    </p:spTree>
    <p:extLst>
      <p:ext uri="{BB962C8B-B14F-4D97-AF65-F5344CB8AC3E}">
        <p14:creationId xmlns:p14="http://schemas.microsoft.com/office/powerpoint/2010/main" val="37772246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six plots show choropleth maps of cancer deaths in Texas, where darker colors = more deaths. Can you spot which of the six plots is made from a real dataset and not simulated under the null hypothesis of spatial independence? </a:t>
            </a:r>
          </a:p>
        </p:txBody>
      </p:sp>
      <p:sp>
        <p:nvSpPr>
          <p:cNvPr id="4" name="Slide Number Placeholder 3"/>
          <p:cNvSpPr>
            <a:spLocks noGrp="1"/>
          </p:cNvSpPr>
          <p:nvPr>
            <p:ph type="sldNum" sz="quarter" idx="5"/>
          </p:nvPr>
        </p:nvSpPr>
        <p:spPr/>
        <p:txBody>
          <a:bodyPr/>
          <a:lstStyle/>
          <a:p>
            <a:fld id="{6C295F8D-1136-F44B-A457-31B8132E91ED}" type="slidenum">
              <a:rPr lang="en-US" smtClean="0"/>
              <a:t>17</a:t>
            </a:fld>
            <a:endParaRPr lang="en-US"/>
          </a:p>
        </p:txBody>
      </p:sp>
    </p:spTree>
    <p:extLst>
      <p:ext uri="{BB962C8B-B14F-4D97-AF65-F5344CB8AC3E}">
        <p14:creationId xmlns:p14="http://schemas.microsoft.com/office/powerpoint/2010/main" val="1518773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EE426-0734-1388-7476-F0B63F0038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592E5A-8255-55BC-B1A0-84B5E8695C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AD20789-012A-796C-6232-F43991BC36D5}"/>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5" name="Footer Placeholder 4">
            <a:extLst>
              <a:ext uri="{FF2B5EF4-FFF2-40B4-BE49-F238E27FC236}">
                <a16:creationId xmlns:a16="http://schemas.microsoft.com/office/drawing/2014/main" id="{5BCEF3B9-770D-9C15-76BF-582089DBCF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0B47EC-1738-0187-B2C5-A942E1D11B3F}"/>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32235123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8B8A76-4F5F-F9E6-A97E-DAA0D4A673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4F575C-0D92-C489-EAA1-37AC676E71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F4954BD-6A72-2264-43F2-8F1C5EFF3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063F45-7264-7231-6389-052E7A1C5D12}"/>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6" name="Footer Placeholder 5">
            <a:extLst>
              <a:ext uri="{FF2B5EF4-FFF2-40B4-BE49-F238E27FC236}">
                <a16:creationId xmlns:a16="http://schemas.microsoft.com/office/drawing/2014/main" id="{FF269725-67BE-6C07-4EB3-0B8B6CDF09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3125DD-200B-B40C-211C-C55E7AD74FB7}"/>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3288427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44655-B329-FCF0-7CDD-189A3948736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B3B51D-3F68-C399-39A0-E158649131B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AA625B-001D-F433-D53C-820919838851}"/>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5" name="Footer Placeholder 4">
            <a:extLst>
              <a:ext uri="{FF2B5EF4-FFF2-40B4-BE49-F238E27FC236}">
                <a16:creationId xmlns:a16="http://schemas.microsoft.com/office/drawing/2014/main" id="{008E4B0C-948E-A192-AC71-E122667207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7DD4CA-95DB-D0CA-A0C4-3FAEF88D4813}"/>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14115138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5A7D6D-4A9C-9C6C-CC75-75379BB02E6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B17BAD-6342-AE6C-A31D-C95EEB2E2D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0E3671-18D3-820B-696C-EE8E46E01425}"/>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5" name="Footer Placeholder 4">
            <a:extLst>
              <a:ext uri="{FF2B5EF4-FFF2-40B4-BE49-F238E27FC236}">
                <a16:creationId xmlns:a16="http://schemas.microsoft.com/office/drawing/2014/main" id="{61561D0E-F009-2CEB-A508-6531A81E92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808A31-7DC7-5CBD-5000-472816152A2D}"/>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28364177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048D3-4749-0ACE-1302-83BA16367DF0}"/>
              </a:ext>
            </a:extLst>
          </p:cNvPr>
          <p:cNvSpPr>
            <a:spLocks noGrp="1"/>
          </p:cNvSpPr>
          <p:nvPr>
            <p:ph type="title"/>
          </p:nvPr>
        </p:nvSpPr>
        <p:spPr/>
        <p:txBody>
          <a:bodyPr/>
          <a:lstStyle>
            <a:lvl1pPr>
              <a:defRPr b="1"/>
            </a:lvl1pPr>
          </a:lstStyle>
          <a:p>
            <a:r>
              <a:rPr lang="en-US" dirty="0"/>
              <a:t>Click to edit Master title style</a:t>
            </a:r>
          </a:p>
        </p:txBody>
      </p:sp>
      <p:sp>
        <p:nvSpPr>
          <p:cNvPr id="3" name="Content Placeholder 2">
            <a:extLst>
              <a:ext uri="{FF2B5EF4-FFF2-40B4-BE49-F238E27FC236}">
                <a16:creationId xmlns:a16="http://schemas.microsoft.com/office/drawing/2014/main" id="{B8450400-D01F-1AEC-69B7-68B6D8E7EC38}"/>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551C403-3A9B-8557-AD75-C874CD060CC8}"/>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5" name="Footer Placeholder 4">
            <a:extLst>
              <a:ext uri="{FF2B5EF4-FFF2-40B4-BE49-F238E27FC236}">
                <a16:creationId xmlns:a16="http://schemas.microsoft.com/office/drawing/2014/main" id="{0EA27BDA-E96F-7DE6-79AC-6BA567AB87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4503CB-177A-BA2C-709C-68297212DAFD}"/>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1970222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48932-2E00-328B-9361-F27A523824D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44F5725-829F-0B73-AA78-1426A5F8BD95}"/>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4" name="Footer Placeholder 3">
            <a:extLst>
              <a:ext uri="{FF2B5EF4-FFF2-40B4-BE49-F238E27FC236}">
                <a16:creationId xmlns:a16="http://schemas.microsoft.com/office/drawing/2014/main" id="{B887DF0D-8B8C-83B8-126C-D53B36AB5DC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01735BB-0F8F-7AB2-DCF7-77890BBC7037}"/>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2827653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F42CD-E397-5CC5-C156-714601DC61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80347F-DDBE-1A44-B788-516FD0D3D27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927B07D-BF80-0747-A48F-75D5808635B0}"/>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5" name="Footer Placeholder 4">
            <a:extLst>
              <a:ext uri="{FF2B5EF4-FFF2-40B4-BE49-F238E27FC236}">
                <a16:creationId xmlns:a16="http://schemas.microsoft.com/office/drawing/2014/main" id="{A600AC1B-45E6-13F5-AB1F-A4323A51DE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12B918-AEC9-0049-34C1-D4803E872C19}"/>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3811248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76EA57-83AA-D0AB-7756-FEF0BA4530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A7A482-1853-A5F3-A30C-7F6E68A156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DC1C7DF-7773-8AB6-2DAB-DEC06DD1914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3AD20FD-5E03-755C-4A19-CE07606E27A3}"/>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6" name="Footer Placeholder 5">
            <a:extLst>
              <a:ext uri="{FF2B5EF4-FFF2-40B4-BE49-F238E27FC236}">
                <a16:creationId xmlns:a16="http://schemas.microsoft.com/office/drawing/2014/main" id="{C238341A-620D-E76E-2A27-E5DCC281BD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69A1B8-1195-E37C-8858-CB255DAF2DFF}"/>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2981898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4D889-73A1-5FC4-4D46-288E15DA63A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23679A3-AA2E-01C8-F103-03C0E217A5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A6F7E6-C0A0-8470-ADA1-4C2DC92EDB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5335028-E6E3-3636-A19F-5B3591B9A1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2DD9425-54D2-4ABE-E994-042A5C42AC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466AAB-0309-9E54-FC2B-0F547911D84B}"/>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8" name="Footer Placeholder 7">
            <a:extLst>
              <a:ext uri="{FF2B5EF4-FFF2-40B4-BE49-F238E27FC236}">
                <a16:creationId xmlns:a16="http://schemas.microsoft.com/office/drawing/2014/main" id="{2096C8F1-1CF3-ABBF-4BC2-B44A8E7C5E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36B082-DC20-E54E-A4CE-B5BF94C96BB1}"/>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3177062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BF29-22C2-0E42-1048-DF154AABF8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35200E8-72A1-931C-C03B-7EC08D5FC4C5}"/>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4" name="Footer Placeholder 3">
            <a:extLst>
              <a:ext uri="{FF2B5EF4-FFF2-40B4-BE49-F238E27FC236}">
                <a16:creationId xmlns:a16="http://schemas.microsoft.com/office/drawing/2014/main" id="{FC800696-332E-B60E-CADA-175A4DFF6D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093E5D-37F1-3B40-5084-0461B807D1C1}"/>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365923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F04782-B6DA-6E96-D83A-0C3F61A53A5B}"/>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3" name="Footer Placeholder 2">
            <a:extLst>
              <a:ext uri="{FF2B5EF4-FFF2-40B4-BE49-F238E27FC236}">
                <a16:creationId xmlns:a16="http://schemas.microsoft.com/office/drawing/2014/main" id="{A34143E8-5FB7-228E-EA7D-4FBCD4EFCD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EC3A8A-F78F-0695-7EBD-E27FC8131E6A}"/>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16237270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54F05-54ED-A174-0EEA-8F3E980435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1433239-B3BB-F271-EB9D-FE21572DE8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61067C0-8EF7-C56E-89A6-A3E2E754B5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418C50E-0529-89C2-67F4-A04209204FD1}"/>
              </a:ext>
            </a:extLst>
          </p:cNvPr>
          <p:cNvSpPr>
            <a:spLocks noGrp="1"/>
          </p:cNvSpPr>
          <p:nvPr>
            <p:ph type="dt" sz="half" idx="10"/>
          </p:nvPr>
        </p:nvSpPr>
        <p:spPr/>
        <p:txBody>
          <a:bodyPr/>
          <a:lstStyle/>
          <a:p>
            <a:fld id="{E96DC135-8E98-644A-8996-896EA15EF51E}" type="datetimeFigureOut">
              <a:rPr lang="en-US" smtClean="0"/>
              <a:t>2/20/24</a:t>
            </a:fld>
            <a:endParaRPr lang="en-US"/>
          </a:p>
        </p:txBody>
      </p:sp>
      <p:sp>
        <p:nvSpPr>
          <p:cNvPr id="6" name="Footer Placeholder 5">
            <a:extLst>
              <a:ext uri="{FF2B5EF4-FFF2-40B4-BE49-F238E27FC236}">
                <a16:creationId xmlns:a16="http://schemas.microsoft.com/office/drawing/2014/main" id="{4081D42A-B005-E4B8-D168-266C2AE00A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9272DC-89F9-9B0D-9588-2B3BE858EDD2}"/>
              </a:ext>
            </a:extLst>
          </p:cNvPr>
          <p:cNvSpPr>
            <a:spLocks noGrp="1"/>
          </p:cNvSpPr>
          <p:nvPr>
            <p:ph type="sldNum" sz="quarter" idx="12"/>
          </p:nvPr>
        </p:nvSpPr>
        <p:spPr/>
        <p:txBody>
          <a:bodyPr/>
          <a:lstStyle/>
          <a:p>
            <a:fld id="{77D9EEB0-3D7C-904E-A093-2CD42D200609}" type="slidenum">
              <a:rPr lang="en-US" smtClean="0"/>
              <a:t>‹#›</a:t>
            </a:fld>
            <a:endParaRPr lang="en-US"/>
          </a:p>
        </p:txBody>
      </p:sp>
    </p:spTree>
    <p:extLst>
      <p:ext uri="{BB962C8B-B14F-4D97-AF65-F5344CB8AC3E}">
        <p14:creationId xmlns:p14="http://schemas.microsoft.com/office/powerpoint/2010/main" val="32162248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D8D25F-2F77-F38C-2F1B-92C8EA51A8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C2EEDC5-A5AF-5A66-390B-0B3269306F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A8EC7A-6A5F-3C65-8D8C-5557F03230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96DC135-8E98-644A-8996-896EA15EF51E}" type="datetimeFigureOut">
              <a:rPr lang="en-US" smtClean="0"/>
              <a:t>2/20/24</a:t>
            </a:fld>
            <a:endParaRPr lang="en-US"/>
          </a:p>
        </p:txBody>
      </p:sp>
      <p:sp>
        <p:nvSpPr>
          <p:cNvPr id="5" name="Footer Placeholder 4">
            <a:extLst>
              <a:ext uri="{FF2B5EF4-FFF2-40B4-BE49-F238E27FC236}">
                <a16:creationId xmlns:a16="http://schemas.microsoft.com/office/drawing/2014/main" id="{CB3991F8-9050-129A-B3BF-5F896407AB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4309F195-CA05-1108-4939-14E2B019C7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7D9EEB0-3D7C-904E-A093-2CD42D200609}" type="slidenum">
              <a:rPr lang="en-US" smtClean="0"/>
              <a:t>‹#›</a:t>
            </a:fld>
            <a:endParaRPr lang="en-US"/>
          </a:p>
        </p:txBody>
      </p:sp>
    </p:spTree>
    <p:extLst>
      <p:ext uri="{BB962C8B-B14F-4D97-AF65-F5344CB8AC3E}">
        <p14:creationId xmlns:p14="http://schemas.microsoft.com/office/powerpoint/2010/main" val="9951518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48599-9249-3F67-E86E-6E98335E5E48}"/>
              </a:ext>
            </a:extLst>
          </p:cNvPr>
          <p:cNvSpPr>
            <a:spLocks noGrp="1"/>
          </p:cNvSpPr>
          <p:nvPr>
            <p:ph type="ctrTitle"/>
          </p:nvPr>
        </p:nvSpPr>
        <p:spPr/>
        <p:txBody>
          <a:bodyPr/>
          <a:lstStyle/>
          <a:p>
            <a:r>
              <a:rPr lang="en-US" dirty="0"/>
              <a:t>COGS 9 – Introduction to Data Science</a:t>
            </a:r>
          </a:p>
        </p:txBody>
      </p:sp>
      <p:sp>
        <p:nvSpPr>
          <p:cNvPr id="3" name="Subtitle 2">
            <a:extLst>
              <a:ext uri="{FF2B5EF4-FFF2-40B4-BE49-F238E27FC236}">
                <a16:creationId xmlns:a16="http://schemas.microsoft.com/office/drawing/2014/main" id="{6E9FAD92-36A6-53B9-4E98-79F08289EC97}"/>
              </a:ext>
            </a:extLst>
          </p:cNvPr>
          <p:cNvSpPr>
            <a:spLocks noGrp="1"/>
          </p:cNvSpPr>
          <p:nvPr>
            <p:ph type="subTitle" idx="1"/>
          </p:nvPr>
        </p:nvSpPr>
        <p:spPr/>
        <p:txBody>
          <a:bodyPr/>
          <a:lstStyle/>
          <a:p>
            <a:r>
              <a:rPr lang="en-US" dirty="0"/>
              <a:t>Discussion Section 6</a:t>
            </a:r>
          </a:p>
        </p:txBody>
      </p:sp>
    </p:spTree>
    <p:extLst>
      <p:ext uri="{BB962C8B-B14F-4D97-AF65-F5344CB8AC3E}">
        <p14:creationId xmlns:p14="http://schemas.microsoft.com/office/powerpoint/2010/main" val="2644887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5C583-55E7-B058-4237-2E9716B18B12}"/>
              </a:ext>
            </a:extLst>
          </p:cNvPr>
          <p:cNvSpPr>
            <a:spLocks noGrp="1"/>
          </p:cNvSpPr>
          <p:nvPr>
            <p:ph type="title"/>
          </p:nvPr>
        </p:nvSpPr>
        <p:spPr/>
        <p:txBody>
          <a:bodyPr/>
          <a:lstStyle/>
          <a:p>
            <a:r>
              <a:rPr lang="en-US" dirty="0"/>
              <a:t>Interviews in rural Pennsylvania (cont.)</a:t>
            </a:r>
          </a:p>
        </p:txBody>
      </p:sp>
      <p:sp>
        <p:nvSpPr>
          <p:cNvPr id="3" name="Content Placeholder 2">
            <a:extLst>
              <a:ext uri="{FF2B5EF4-FFF2-40B4-BE49-F238E27FC236}">
                <a16:creationId xmlns:a16="http://schemas.microsoft.com/office/drawing/2014/main" id="{5C219714-AAD2-6023-138C-5CB003A34911}"/>
              </a:ext>
            </a:extLst>
          </p:cNvPr>
          <p:cNvSpPr>
            <a:spLocks noGrp="1"/>
          </p:cNvSpPr>
          <p:nvPr>
            <p:ph idx="1"/>
          </p:nvPr>
        </p:nvSpPr>
        <p:spPr/>
        <p:txBody>
          <a:bodyPr/>
          <a:lstStyle/>
          <a:p>
            <a:r>
              <a:rPr lang="en-US" b="1" dirty="0"/>
              <a:t>Source reveal</a:t>
            </a:r>
            <a:r>
              <a:rPr lang="en-US" dirty="0"/>
              <a:t>: Sources of the data were shown to participants after they had ranked the graphs. The participants looked at the sources and were then asked if they wanted to change their rankings.</a:t>
            </a:r>
          </a:p>
          <a:p>
            <a:r>
              <a:rPr lang="en-US" dirty="0"/>
              <a:t>This investigated whether certain demographics care about data sources more than others.</a:t>
            </a:r>
          </a:p>
          <a:p>
            <a:r>
              <a:rPr lang="en-US" b="1" dirty="0"/>
              <a:t>Demographic questions </a:t>
            </a:r>
            <a:r>
              <a:rPr lang="en-US" dirty="0"/>
              <a:t>– asked at the very end of the experiment. Questions include age, education history, political identity</a:t>
            </a:r>
          </a:p>
          <a:p>
            <a:endParaRPr lang="en-US" dirty="0"/>
          </a:p>
        </p:txBody>
      </p:sp>
    </p:spTree>
    <p:extLst>
      <p:ext uri="{BB962C8B-B14F-4D97-AF65-F5344CB8AC3E}">
        <p14:creationId xmlns:p14="http://schemas.microsoft.com/office/powerpoint/2010/main" val="19049148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628BA-11E1-4723-46C7-AC35D96EC416}"/>
              </a:ext>
            </a:extLst>
          </p:cNvPr>
          <p:cNvSpPr>
            <a:spLocks noGrp="1"/>
          </p:cNvSpPr>
          <p:nvPr>
            <p:ph type="title"/>
          </p:nvPr>
        </p:nvSpPr>
        <p:spPr>
          <a:xfrm>
            <a:off x="149269" y="393309"/>
            <a:ext cx="10515600" cy="1325563"/>
          </a:xfrm>
        </p:spPr>
        <p:txBody>
          <a:bodyPr/>
          <a:lstStyle/>
          <a:p>
            <a:r>
              <a:rPr lang="en-US" b="1" dirty="0"/>
              <a:t>Participants Ranking</a:t>
            </a:r>
          </a:p>
        </p:txBody>
      </p:sp>
      <p:sp>
        <p:nvSpPr>
          <p:cNvPr id="3" name="Content Placeholder 2">
            <a:extLst>
              <a:ext uri="{FF2B5EF4-FFF2-40B4-BE49-F238E27FC236}">
                <a16:creationId xmlns:a16="http://schemas.microsoft.com/office/drawing/2014/main" id="{7C50AEEE-2AD5-217E-4822-5876793B46E3}"/>
              </a:ext>
            </a:extLst>
          </p:cNvPr>
          <p:cNvSpPr>
            <a:spLocks noGrp="1"/>
          </p:cNvSpPr>
          <p:nvPr>
            <p:ph idx="1"/>
          </p:nvPr>
        </p:nvSpPr>
        <p:spPr>
          <a:xfrm>
            <a:off x="262003" y="1718872"/>
            <a:ext cx="4297471" cy="4351338"/>
          </a:xfrm>
        </p:spPr>
        <p:txBody>
          <a:bodyPr/>
          <a:lstStyle/>
          <a:p>
            <a:r>
              <a:rPr lang="en-US" dirty="0"/>
              <a:t>Graphs provoked diverse opinions</a:t>
            </a:r>
          </a:p>
          <a:p>
            <a:r>
              <a:rPr lang="en-US" dirty="0"/>
              <a:t>Infographics (Graphs F and J) yielded the most polarizing opinions </a:t>
            </a:r>
          </a:p>
          <a:p>
            <a:r>
              <a:rPr lang="en-US" dirty="0"/>
              <a:t>Simple bar graphs and line graphs most popular (A, B and I)</a:t>
            </a:r>
          </a:p>
          <a:p>
            <a:pPr marL="0" indent="0">
              <a:buNone/>
            </a:pPr>
            <a:endParaRPr lang="en-US" dirty="0"/>
          </a:p>
        </p:txBody>
      </p:sp>
      <p:pic>
        <p:nvPicPr>
          <p:cNvPr id="4" name="Picture 3">
            <a:extLst>
              <a:ext uri="{FF2B5EF4-FFF2-40B4-BE49-F238E27FC236}">
                <a16:creationId xmlns:a16="http://schemas.microsoft.com/office/drawing/2014/main" id="{3A9BB7C3-B8BE-5750-8765-DA8C75B0E22D}"/>
              </a:ext>
            </a:extLst>
          </p:cNvPr>
          <p:cNvPicPr>
            <a:picLocks noChangeAspect="1"/>
          </p:cNvPicPr>
          <p:nvPr/>
        </p:nvPicPr>
        <p:blipFill>
          <a:blip r:embed="rId3"/>
          <a:stretch>
            <a:fillRect/>
          </a:stretch>
        </p:blipFill>
        <p:spPr>
          <a:xfrm>
            <a:off x="5139733" y="1056090"/>
            <a:ext cx="7003206" cy="5408601"/>
          </a:xfrm>
          <a:prstGeom prst="rect">
            <a:avLst/>
          </a:prstGeom>
        </p:spPr>
      </p:pic>
    </p:spTree>
    <p:extLst>
      <p:ext uri="{BB962C8B-B14F-4D97-AF65-F5344CB8AC3E}">
        <p14:creationId xmlns:p14="http://schemas.microsoft.com/office/powerpoint/2010/main" val="461477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79320-6337-CEC6-C801-58F669BF8B04}"/>
              </a:ext>
            </a:extLst>
          </p:cNvPr>
          <p:cNvSpPr>
            <a:spLocks noGrp="1"/>
          </p:cNvSpPr>
          <p:nvPr>
            <p:ph type="title"/>
          </p:nvPr>
        </p:nvSpPr>
        <p:spPr>
          <a:xfrm>
            <a:off x="263047" y="365125"/>
            <a:ext cx="10515600" cy="1325563"/>
          </a:xfrm>
        </p:spPr>
        <p:txBody>
          <a:bodyPr/>
          <a:lstStyle/>
          <a:p>
            <a:r>
              <a:rPr lang="en-US" b="1" dirty="0"/>
              <a:t>Ranking Results</a:t>
            </a:r>
          </a:p>
        </p:txBody>
      </p:sp>
      <p:sp>
        <p:nvSpPr>
          <p:cNvPr id="3" name="Content Placeholder 2">
            <a:extLst>
              <a:ext uri="{FF2B5EF4-FFF2-40B4-BE49-F238E27FC236}">
                <a16:creationId xmlns:a16="http://schemas.microsoft.com/office/drawing/2014/main" id="{409DBC9A-1C51-646A-53F3-E8E2A60FE35B}"/>
              </a:ext>
            </a:extLst>
          </p:cNvPr>
          <p:cNvSpPr>
            <a:spLocks noGrp="1"/>
          </p:cNvSpPr>
          <p:nvPr>
            <p:ph idx="1"/>
          </p:nvPr>
        </p:nvSpPr>
        <p:spPr>
          <a:xfrm>
            <a:off x="263047" y="1825625"/>
            <a:ext cx="11711835" cy="4351338"/>
          </a:xfrm>
        </p:spPr>
        <p:txBody>
          <a:bodyPr>
            <a:noAutofit/>
          </a:bodyPr>
          <a:lstStyle/>
          <a:p>
            <a:pPr marL="0" indent="0">
              <a:buNone/>
            </a:pPr>
            <a:r>
              <a:rPr lang="en-US" sz="2400" dirty="0">
                <a:latin typeface="Calibri" panose="020F0502020204030204" pitchFamily="34" charset="0"/>
                <a:cs typeface="Calibri" panose="020F0502020204030204" pitchFamily="34" charset="0"/>
              </a:rPr>
              <a:t>Reasons people rank graphs highly:</a:t>
            </a:r>
          </a:p>
          <a:p>
            <a:r>
              <a:rPr lang="en-US" sz="2400" b="1" dirty="0">
                <a:latin typeface="Calibri" panose="020F0502020204030204" pitchFamily="34" charset="0"/>
                <a:cs typeface="Calibri" panose="020F0502020204030204" pitchFamily="34" charset="0"/>
              </a:rPr>
              <a:t>Simplicity</a:t>
            </a:r>
            <a:r>
              <a:rPr lang="en-US" sz="2400" dirty="0">
                <a:latin typeface="Calibri" panose="020F0502020204030204" pitchFamily="34" charset="0"/>
                <a:cs typeface="Calibri" panose="020F0502020204030204" pitchFamily="34" charset="0"/>
              </a:rPr>
              <a:t>, </a:t>
            </a:r>
            <a:r>
              <a:rPr lang="en-US" sz="2400" b="1" dirty="0">
                <a:latin typeface="Calibri" panose="020F0502020204030204" pitchFamily="34" charset="0"/>
                <a:cs typeface="Calibri" panose="020F0502020204030204" pitchFamily="34" charset="0"/>
              </a:rPr>
              <a:t>clarity</a:t>
            </a:r>
            <a:r>
              <a:rPr lang="en-US" sz="2400" dirty="0">
                <a:latin typeface="Calibri" panose="020F0502020204030204" pitchFamily="34" charset="0"/>
                <a:cs typeface="Calibri" panose="020F0502020204030204" pitchFamily="34" charset="0"/>
              </a:rPr>
              <a:t>, and </a:t>
            </a:r>
            <a:r>
              <a:rPr lang="en-US" sz="2400" b="1" dirty="0">
                <a:latin typeface="Calibri" panose="020F0502020204030204" pitchFamily="34" charset="0"/>
                <a:cs typeface="Calibri" panose="020F0502020204030204" pitchFamily="34" charset="0"/>
              </a:rPr>
              <a:t>aesthetics</a:t>
            </a:r>
            <a:r>
              <a:rPr lang="en-US" sz="2400" dirty="0">
                <a:latin typeface="Calibri" panose="020F0502020204030204" pitchFamily="34" charset="0"/>
                <a:cs typeface="Calibri" panose="020F0502020204030204" pitchFamily="34" charset="0"/>
              </a:rPr>
              <a:t> influenced rankings. Simple bar graphs (Graphs A, B) and line graphs (Graph I) were amongst the highest ranked charts.</a:t>
            </a:r>
          </a:p>
          <a:p>
            <a:r>
              <a:rPr lang="en-US" sz="2400" b="1" dirty="0">
                <a:latin typeface="Calibri" panose="020F0502020204030204" pitchFamily="34" charset="0"/>
                <a:cs typeface="Calibri" panose="020F0502020204030204" pitchFamily="34" charset="0"/>
              </a:rPr>
              <a:t>Good use of color</a:t>
            </a:r>
            <a:r>
              <a:rPr lang="en-US" sz="2400" dirty="0">
                <a:latin typeface="Calibri" panose="020F0502020204030204" pitchFamily="34" charset="0"/>
                <a:cs typeface="Calibri" panose="020F0502020204030204" pitchFamily="34" charset="0"/>
              </a:rPr>
              <a:t>: Comparing two line graphs, many participants thought color was a good reason to prioritize Graph I over Graph G, likely due to color making Graph I easier to parse</a:t>
            </a:r>
          </a:p>
        </p:txBody>
      </p:sp>
      <p:pic>
        <p:nvPicPr>
          <p:cNvPr id="4" name="Picture 3">
            <a:extLst>
              <a:ext uri="{FF2B5EF4-FFF2-40B4-BE49-F238E27FC236}">
                <a16:creationId xmlns:a16="http://schemas.microsoft.com/office/drawing/2014/main" id="{E6B6F5A9-1EA9-1740-C2C7-F8D8DDF67E29}"/>
              </a:ext>
            </a:extLst>
          </p:cNvPr>
          <p:cNvPicPr>
            <a:picLocks noChangeAspect="1"/>
          </p:cNvPicPr>
          <p:nvPr/>
        </p:nvPicPr>
        <p:blipFill>
          <a:blip r:embed="rId2"/>
          <a:stretch>
            <a:fillRect/>
          </a:stretch>
        </p:blipFill>
        <p:spPr>
          <a:xfrm>
            <a:off x="2189793" y="3911252"/>
            <a:ext cx="7035800" cy="2743200"/>
          </a:xfrm>
          <a:prstGeom prst="rect">
            <a:avLst/>
          </a:prstGeom>
        </p:spPr>
      </p:pic>
    </p:spTree>
    <p:extLst>
      <p:ext uri="{BB962C8B-B14F-4D97-AF65-F5344CB8AC3E}">
        <p14:creationId xmlns:p14="http://schemas.microsoft.com/office/powerpoint/2010/main" val="3761939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F502B-F10B-6CA4-05AC-D284E7389768}"/>
              </a:ext>
            </a:extLst>
          </p:cNvPr>
          <p:cNvSpPr>
            <a:spLocks noGrp="1"/>
          </p:cNvSpPr>
          <p:nvPr>
            <p:ph type="title"/>
          </p:nvPr>
        </p:nvSpPr>
        <p:spPr/>
        <p:txBody>
          <a:bodyPr/>
          <a:lstStyle/>
          <a:p>
            <a:r>
              <a:rPr lang="en-US" b="1" dirty="0"/>
              <a:t>Ranking Results</a:t>
            </a:r>
          </a:p>
        </p:txBody>
      </p:sp>
      <p:sp>
        <p:nvSpPr>
          <p:cNvPr id="3" name="Content Placeholder 2">
            <a:extLst>
              <a:ext uri="{FF2B5EF4-FFF2-40B4-BE49-F238E27FC236}">
                <a16:creationId xmlns:a16="http://schemas.microsoft.com/office/drawing/2014/main" id="{91670EB7-69C9-C3D8-A338-2CDCD3EFF969}"/>
              </a:ext>
            </a:extLst>
          </p:cNvPr>
          <p:cNvSpPr>
            <a:spLocks noGrp="1"/>
          </p:cNvSpPr>
          <p:nvPr>
            <p:ph idx="1"/>
          </p:nvPr>
        </p:nvSpPr>
        <p:spPr/>
        <p:txBody>
          <a:bodyPr>
            <a:normAutofit/>
          </a:bodyPr>
          <a:lstStyle/>
          <a:p>
            <a:r>
              <a:rPr lang="en-US" sz="2400" b="1" dirty="0">
                <a:latin typeface="Calibri" panose="020F0502020204030204" pitchFamily="34" charset="0"/>
                <a:cs typeface="Calibri" panose="020F0502020204030204" pitchFamily="34" charset="0"/>
              </a:rPr>
              <a:t>Personal history</a:t>
            </a:r>
            <a:r>
              <a:rPr lang="en-US" sz="2400" dirty="0">
                <a:latin typeface="Calibri" panose="020F0502020204030204" pitchFamily="34" charset="0"/>
                <a:cs typeface="Calibri" panose="020F0502020204030204" pitchFamily="34" charset="0"/>
              </a:rPr>
              <a:t>: Biggest theme in the results is that interpretation of figures is personal to the individual’s history and their biases</a:t>
            </a:r>
          </a:p>
          <a:p>
            <a:pPr lvl="1"/>
            <a:r>
              <a:rPr lang="en-US" b="1" dirty="0">
                <a:latin typeface="Calibri" panose="020F0502020204030204" pitchFamily="34" charset="0"/>
                <a:cs typeface="Calibri" panose="020F0502020204030204" pitchFamily="34" charset="0"/>
              </a:rPr>
              <a:t>Example 1: </a:t>
            </a:r>
            <a:r>
              <a:rPr lang="en-US" dirty="0">
                <a:latin typeface="Calibri" panose="020F0502020204030204" pitchFamily="34" charset="0"/>
                <a:cs typeface="Calibri" panose="020F0502020204030204" pitchFamily="34" charset="0"/>
              </a:rPr>
              <a:t>personal impact of topics such as opioid abuse, will shift opinion for or against certain graphs that relate to this topic. Graph G is highly rated cause it focused on opioid abuse, a common issue among these 42 rural participants or their friends and family.</a:t>
            </a:r>
            <a:endParaRPr lang="en-US" i="1" dirty="0">
              <a:latin typeface="Calibri" panose="020F0502020204030204" pitchFamily="34" charset="0"/>
              <a:cs typeface="Calibri" panose="020F0502020204030204" pitchFamily="34" charset="0"/>
            </a:endParaRPr>
          </a:p>
          <a:p>
            <a:pPr lvl="1"/>
            <a:r>
              <a:rPr lang="en-US" b="1" dirty="0">
                <a:latin typeface="Calibri" panose="020F0502020204030204" pitchFamily="34" charset="0"/>
                <a:cs typeface="Calibri" panose="020F0502020204030204" pitchFamily="34" charset="0"/>
              </a:rPr>
              <a:t>Example 2: </a:t>
            </a:r>
            <a:r>
              <a:rPr lang="en-US" dirty="0">
                <a:latin typeface="Calibri" panose="020F0502020204030204" pitchFamily="34" charset="0"/>
                <a:cs typeface="Calibri" panose="020F0502020204030204" pitchFamily="34" charset="0"/>
              </a:rPr>
              <a:t>Another example is the ease of locating the home of the participant. A graph which easily shows the home state / city of the participant will be rated higher.</a:t>
            </a:r>
          </a:p>
          <a:p>
            <a:endParaRPr lang="en-US" dirty="0"/>
          </a:p>
        </p:txBody>
      </p:sp>
      <p:sp>
        <p:nvSpPr>
          <p:cNvPr id="4" name="TextBox 3">
            <a:extLst>
              <a:ext uri="{FF2B5EF4-FFF2-40B4-BE49-F238E27FC236}">
                <a16:creationId xmlns:a16="http://schemas.microsoft.com/office/drawing/2014/main" id="{2211B635-8B14-BCE9-5D30-343ED77D1873}"/>
              </a:ext>
            </a:extLst>
          </p:cNvPr>
          <p:cNvSpPr txBox="1"/>
          <p:nvPr/>
        </p:nvSpPr>
        <p:spPr>
          <a:xfrm>
            <a:off x="475989" y="5223353"/>
            <a:ext cx="2705622" cy="1200329"/>
          </a:xfrm>
          <a:prstGeom prst="rect">
            <a:avLst/>
          </a:prstGeom>
          <a:noFill/>
        </p:spPr>
        <p:txBody>
          <a:bodyPr wrap="square" rtlCol="0">
            <a:spAutoFit/>
          </a:bodyPr>
          <a:lstStyle/>
          <a:p>
            <a:r>
              <a:rPr lang="en-US" dirty="0"/>
              <a:t>“I have a few friends that died [from drug overdoses] so [Graph F] made me put it that way” </a:t>
            </a:r>
          </a:p>
        </p:txBody>
      </p:sp>
      <p:sp>
        <p:nvSpPr>
          <p:cNvPr id="6" name="TextBox 5">
            <a:extLst>
              <a:ext uri="{FF2B5EF4-FFF2-40B4-BE49-F238E27FC236}">
                <a16:creationId xmlns:a16="http://schemas.microsoft.com/office/drawing/2014/main" id="{DDAB2048-4EBA-A373-6E96-9F5CCBC94D0F}"/>
              </a:ext>
            </a:extLst>
          </p:cNvPr>
          <p:cNvSpPr txBox="1"/>
          <p:nvPr/>
        </p:nvSpPr>
        <p:spPr>
          <a:xfrm>
            <a:off x="4246323" y="5223351"/>
            <a:ext cx="2480153" cy="1200329"/>
          </a:xfrm>
          <a:prstGeom prst="rect">
            <a:avLst/>
          </a:prstGeom>
          <a:noFill/>
        </p:spPr>
        <p:txBody>
          <a:bodyPr wrap="square" rtlCol="0">
            <a:spAutoFit/>
          </a:bodyPr>
          <a:lstStyle/>
          <a:p>
            <a:r>
              <a:rPr lang="en-US" dirty="0"/>
              <a:t>“Well [Graph J] obviously gets me because I drink and smoke.”</a:t>
            </a:r>
          </a:p>
        </p:txBody>
      </p:sp>
      <p:sp>
        <p:nvSpPr>
          <p:cNvPr id="9" name="TextBox 8">
            <a:extLst>
              <a:ext uri="{FF2B5EF4-FFF2-40B4-BE49-F238E27FC236}">
                <a16:creationId xmlns:a16="http://schemas.microsoft.com/office/drawing/2014/main" id="{54028E54-7032-8ED8-A921-DD2F7C0C21C2}"/>
              </a:ext>
            </a:extLst>
          </p:cNvPr>
          <p:cNvSpPr txBox="1"/>
          <p:nvPr/>
        </p:nvSpPr>
        <p:spPr>
          <a:xfrm>
            <a:off x="7164888" y="5223352"/>
            <a:ext cx="4773460" cy="1200329"/>
          </a:xfrm>
          <a:prstGeom prst="rect">
            <a:avLst/>
          </a:prstGeom>
          <a:noFill/>
        </p:spPr>
        <p:txBody>
          <a:bodyPr wrap="square" rtlCol="0">
            <a:spAutoFit/>
          </a:bodyPr>
          <a:lstStyle/>
          <a:p>
            <a:r>
              <a:rPr lang="en-US" dirty="0"/>
              <a:t>“[I ranked Graph I higher] just for the simple fact that I live in America so I thought it was pretty relevant...more than the other</a:t>
            </a:r>
          </a:p>
          <a:p>
            <a:r>
              <a:rPr lang="en-US" dirty="0"/>
              <a:t>one [Graph G].”</a:t>
            </a:r>
          </a:p>
        </p:txBody>
      </p:sp>
    </p:spTree>
    <p:extLst>
      <p:ext uri="{BB962C8B-B14F-4D97-AF65-F5344CB8AC3E}">
        <p14:creationId xmlns:p14="http://schemas.microsoft.com/office/powerpoint/2010/main" val="35926736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FED49-0B83-5EAF-7949-870836654183}"/>
              </a:ext>
            </a:extLst>
          </p:cNvPr>
          <p:cNvSpPr>
            <a:spLocks noGrp="1"/>
          </p:cNvSpPr>
          <p:nvPr>
            <p:ph type="title"/>
          </p:nvPr>
        </p:nvSpPr>
        <p:spPr>
          <a:xfrm>
            <a:off x="280792" y="180273"/>
            <a:ext cx="10515600" cy="1325563"/>
          </a:xfrm>
        </p:spPr>
        <p:txBody>
          <a:bodyPr/>
          <a:lstStyle/>
          <a:p>
            <a:r>
              <a:rPr lang="en-US" b="1" dirty="0"/>
              <a:t>After revealing sources</a:t>
            </a:r>
          </a:p>
        </p:txBody>
      </p:sp>
      <p:sp>
        <p:nvSpPr>
          <p:cNvPr id="3" name="Content Placeholder 2">
            <a:extLst>
              <a:ext uri="{FF2B5EF4-FFF2-40B4-BE49-F238E27FC236}">
                <a16:creationId xmlns:a16="http://schemas.microsoft.com/office/drawing/2014/main" id="{591F5FE8-621C-F525-1682-050E71270DEA}"/>
              </a:ext>
            </a:extLst>
          </p:cNvPr>
          <p:cNvSpPr>
            <a:spLocks noGrp="1"/>
          </p:cNvSpPr>
          <p:nvPr>
            <p:ph idx="1"/>
          </p:nvPr>
        </p:nvSpPr>
        <p:spPr>
          <a:xfrm>
            <a:off x="6676372" y="1412542"/>
            <a:ext cx="5210828" cy="4875523"/>
          </a:xfrm>
        </p:spPr>
        <p:txBody>
          <a:bodyPr>
            <a:normAutofit/>
          </a:bodyPr>
          <a:lstStyle/>
          <a:p>
            <a:r>
              <a:rPr lang="en-US" sz="2400" dirty="0"/>
              <a:t>More educated participants were more likely to change their rankings after seeing the graph’s source.</a:t>
            </a:r>
          </a:p>
          <a:p>
            <a:r>
              <a:rPr lang="en-US" sz="2400" dirty="0"/>
              <a:t>Reasons people </a:t>
            </a:r>
            <a:r>
              <a:rPr lang="en-US" sz="2400" b="1" dirty="0"/>
              <a:t>don’t</a:t>
            </a:r>
            <a:r>
              <a:rPr lang="en-US" sz="2400" dirty="0"/>
              <a:t> change rankings after source is revealed. The authors suggest this is because of two effects:</a:t>
            </a:r>
          </a:p>
          <a:p>
            <a:pPr lvl="1"/>
            <a:r>
              <a:rPr lang="en-US" sz="2000" b="1" dirty="0"/>
              <a:t>"objectivity of data”: </a:t>
            </a:r>
            <a:r>
              <a:rPr lang="en-US" sz="2000" dirty="0"/>
              <a:t>To this group, the data is the data, the source doesn't matter</a:t>
            </a:r>
          </a:p>
          <a:p>
            <a:pPr lvl="1"/>
            <a:r>
              <a:rPr lang="en-US" sz="2000" b="1" dirty="0"/>
              <a:t>"anchoring effect”: </a:t>
            </a:r>
            <a:r>
              <a:rPr lang="en-US" sz="2000" dirty="0"/>
              <a:t>Individuals are not as willing to change their opinion once decided</a:t>
            </a:r>
          </a:p>
        </p:txBody>
      </p:sp>
      <p:pic>
        <p:nvPicPr>
          <p:cNvPr id="4" name="Picture 3">
            <a:extLst>
              <a:ext uri="{FF2B5EF4-FFF2-40B4-BE49-F238E27FC236}">
                <a16:creationId xmlns:a16="http://schemas.microsoft.com/office/drawing/2014/main" id="{7EBF34FA-4B39-BDCA-BB0C-23AD863F56B0}"/>
              </a:ext>
            </a:extLst>
          </p:cNvPr>
          <p:cNvPicPr>
            <a:picLocks noChangeAspect="1"/>
          </p:cNvPicPr>
          <p:nvPr/>
        </p:nvPicPr>
        <p:blipFill>
          <a:blip r:embed="rId3"/>
          <a:stretch>
            <a:fillRect/>
          </a:stretch>
        </p:blipFill>
        <p:spPr>
          <a:xfrm>
            <a:off x="100208" y="1412543"/>
            <a:ext cx="6318175" cy="4351338"/>
          </a:xfrm>
          <a:prstGeom prst="rect">
            <a:avLst/>
          </a:prstGeom>
        </p:spPr>
      </p:pic>
    </p:spTree>
    <p:extLst>
      <p:ext uri="{BB962C8B-B14F-4D97-AF65-F5344CB8AC3E}">
        <p14:creationId xmlns:p14="http://schemas.microsoft.com/office/powerpoint/2010/main" val="1032311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2E956-B7A9-2F86-5947-92267B416EC5}"/>
              </a:ext>
            </a:extLst>
          </p:cNvPr>
          <p:cNvSpPr>
            <a:spLocks noGrp="1"/>
          </p:cNvSpPr>
          <p:nvPr>
            <p:ph type="title"/>
          </p:nvPr>
        </p:nvSpPr>
        <p:spPr>
          <a:xfrm>
            <a:off x="575154" y="93945"/>
            <a:ext cx="10515600" cy="1325563"/>
          </a:xfrm>
        </p:spPr>
        <p:txBody>
          <a:bodyPr/>
          <a:lstStyle/>
          <a:p>
            <a:r>
              <a:rPr lang="en-US" dirty="0"/>
              <a:t>Ranking Change vs Political Affiliation</a:t>
            </a:r>
          </a:p>
        </p:txBody>
      </p:sp>
      <p:pic>
        <p:nvPicPr>
          <p:cNvPr id="4" name="Content Placeholder 3">
            <a:extLst>
              <a:ext uri="{FF2B5EF4-FFF2-40B4-BE49-F238E27FC236}">
                <a16:creationId xmlns:a16="http://schemas.microsoft.com/office/drawing/2014/main" id="{1852A08C-0710-762E-218C-3AA0CF1053B3}"/>
              </a:ext>
            </a:extLst>
          </p:cNvPr>
          <p:cNvPicPr>
            <a:picLocks noGrp="1" noChangeAspect="1"/>
          </p:cNvPicPr>
          <p:nvPr>
            <p:ph idx="1"/>
          </p:nvPr>
        </p:nvPicPr>
        <p:blipFill>
          <a:blip r:embed="rId3"/>
          <a:stretch>
            <a:fillRect/>
          </a:stretch>
        </p:blipFill>
        <p:spPr>
          <a:xfrm>
            <a:off x="1956304" y="1174902"/>
            <a:ext cx="8279392" cy="5413788"/>
          </a:xfrm>
          <a:prstGeom prst="rect">
            <a:avLst/>
          </a:prstGeom>
        </p:spPr>
      </p:pic>
    </p:spTree>
    <p:extLst>
      <p:ext uri="{BB962C8B-B14F-4D97-AF65-F5344CB8AC3E}">
        <p14:creationId xmlns:p14="http://schemas.microsoft.com/office/powerpoint/2010/main" val="27790617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9E46-C834-BDB9-098B-CBFA04D2EFDF}"/>
              </a:ext>
            </a:extLst>
          </p:cNvPr>
          <p:cNvSpPr>
            <a:spLocks noGrp="1"/>
          </p:cNvSpPr>
          <p:nvPr>
            <p:ph type="title"/>
          </p:nvPr>
        </p:nvSpPr>
        <p:spPr>
          <a:xfrm>
            <a:off x="2967061" y="-120434"/>
            <a:ext cx="10515600" cy="1325563"/>
          </a:xfrm>
        </p:spPr>
        <p:txBody>
          <a:bodyPr/>
          <a:lstStyle/>
          <a:p>
            <a:r>
              <a:rPr lang="en-US" b="1" dirty="0"/>
              <a:t>Discussion Question</a:t>
            </a:r>
          </a:p>
        </p:txBody>
      </p:sp>
      <p:sp>
        <p:nvSpPr>
          <p:cNvPr id="3" name="Content Placeholder 2">
            <a:extLst>
              <a:ext uri="{FF2B5EF4-FFF2-40B4-BE49-F238E27FC236}">
                <a16:creationId xmlns:a16="http://schemas.microsoft.com/office/drawing/2014/main" id="{40630E85-3748-6EE5-63E9-9C756901ED60}"/>
              </a:ext>
            </a:extLst>
          </p:cNvPr>
          <p:cNvSpPr>
            <a:spLocks noGrp="1"/>
          </p:cNvSpPr>
          <p:nvPr>
            <p:ph idx="1"/>
          </p:nvPr>
        </p:nvSpPr>
        <p:spPr>
          <a:xfrm>
            <a:off x="225032" y="786785"/>
            <a:ext cx="10515600" cy="4351338"/>
          </a:xfrm>
        </p:spPr>
        <p:txBody>
          <a:bodyPr/>
          <a:lstStyle/>
          <a:p>
            <a:r>
              <a:rPr lang="en-US" sz="2400" dirty="0">
                <a:effectLst/>
              </a:rPr>
              <a:t>Look over the graphs again (open up the paper if possible). What figures do you personally dislike and why? </a:t>
            </a:r>
          </a:p>
          <a:p>
            <a:endParaRPr lang="en-US" dirty="0"/>
          </a:p>
        </p:txBody>
      </p:sp>
      <p:pic>
        <p:nvPicPr>
          <p:cNvPr id="4" name="Picture 3">
            <a:extLst>
              <a:ext uri="{FF2B5EF4-FFF2-40B4-BE49-F238E27FC236}">
                <a16:creationId xmlns:a16="http://schemas.microsoft.com/office/drawing/2014/main" id="{3E2DA594-7BE5-B470-B74C-E20424698EA0}"/>
              </a:ext>
            </a:extLst>
          </p:cNvPr>
          <p:cNvPicPr>
            <a:picLocks noChangeAspect="1"/>
          </p:cNvPicPr>
          <p:nvPr/>
        </p:nvPicPr>
        <p:blipFill rotWithShape="1">
          <a:blip r:embed="rId2"/>
          <a:srcRect b="7650"/>
          <a:stretch/>
        </p:blipFill>
        <p:spPr>
          <a:xfrm>
            <a:off x="106279" y="1480970"/>
            <a:ext cx="9679909" cy="5377030"/>
          </a:xfrm>
          <a:prstGeom prst="rect">
            <a:avLst/>
          </a:prstGeom>
        </p:spPr>
      </p:pic>
      <p:pic>
        <p:nvPicPr>
          <p:cNvPr id="5" name="Picture 4">
            <a:extLst>
              <a:ext uri="{FF2B5EF4-FFF2-40B4-BE49-F238E27FC236}">
                <a16:creationId xmlns:a16="http://schemas.microsoft.com/office/drawing/2014/main" id="{A1E154FE-8FED-5EDE-773A-74EAA319C9F4}"/>
              </a:ext>
            </a:extLst>
          </p:cNvPr>
          <p:cNvPicPr>
            <a:picLocks noChangeAspect="1"/>
          </p:cNvPicPr>
          <p:nvPr/>
        </p:nvPicPr>
        <p:blipFill>
          <a:blip r:embed="rId3"/>
          <a:stretch>
            <a:fillRect/>
          </a:stretch>
        </p:blipFill>
        <p:spPr>
          <a:xfrm>
            <a:off x="9822497" y="2887399"/>
            <a:ext cx="2073775" cy="2073775"/>
          </a:xfrm>
          <a:prstGeom prst="rect">
            <a:avLst/>
          </a:prstGeom>
        </p:spPr>
      </p:pic>
    </p:spTree>
    <p:extLst>
      <p:ext uri="{BB962C8B-B14F-4D97-AF65-F5344CB8AC3E}">
        <p14:creationId xmlns:p14="http://schemas.microsoft.com/office/powerpoint/2010/main" val="3233460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9172F-A382-353C-AE72-F371EFB26183}"/>
              </a:ext>
            </a:extLst>
          </p:cNvPr>
          <p:cNvSpPr>
            <a:spLocks noGrp="1"/>
          </p:cNvSpPr>
          <p:nvPr>
            <p:ph type="title"/>
          </p:nvPr>
        </p:nvSpPr>
        <p:spPr/>
        <p:txBody>
          <a:bodyPr/>
          <a:lstStyle/>
          <a:p>
            <a:r>
              <a:rPr lang="en-US" dirty="0"/>
              <a:t>Reading 2: Graphical Inference for Infovis</a:t>
            </a:r>
          </a:p>
        </p:txBody>
      </p:sp>
      <p:sp>
        <p:nvSpPr>
          <p:cNvPr id="3" name="Content Placeholder 2">
            <a:extLst>
              <a:ext uri="{FF2B5EF4-FFF2-40B4-BE49-F238E27FC236}">
                <a16:creationId xmlns:a16="http://schemas.microsoft.com/office/drawing/2014/main" id="{1DB5133A-3FA3-BE38-1AAF-58FAF8D9BB67}"/>
              </a:ext>
            </a:extLst>
          </p:cNvPr>
          <p:cNvSpPr>
            <a:spLocks noGrp="1"/>
          </p:cNvSpPr>
          <p:nvPr>
            <p:ph idx="1"/>
          </p:nvPr>
        </p:nvSpPr>
        <p:spPr/>
        <p:txBody>
          <a:bodyPr/>
          <a:lstStyle/>
          <a:p>
            <a:r>
              <a:rPr lang="en-US" dirty="0"/>
              <a:t>Relates statistical inference to a new idea “Graphical inference for Infovis” (Information Visualization)</a:t>
            </a:r>
          </a:p>
          <a:p>
            <a:r>
              <a:rPr lang="en-US" b="1" dirty="0"/>
              <a:t>Main idea</a:t>
            </a:r>
            <a:r>
              <a:rPr lang="en-US" dirty="0"/>
              <a:t>: If we can detect a real visualization in a randomly ordered list of fake visualizations, we can determine the real one is significantly different than the fake ones.</a:t>
            </a:r>
          </a:p>
        </p:txBody>
      </p:sp>
      <p:pic>
        <p:nvPicPr>
          <p:cNvPr id="4" name="Picture 3">
            <a:extLst>
              <a:ext uri="{FF2B5EF4-FFF2-40B4-BE49-F238E27FC236}">
                <a16:creationId xmlns:a16="http://schemas.microsoft.com/office/drawing/2014/main" id="{411375C2-944F-E906-47D3-37E35F318D06}"/>
              </a:ext>
            </a:extLst>
          </p:cNvPr>
          <p:cNvPicPr>
            <a:picLocks noChangeAspect="1"/>
          </p:cNvPicPr>
          <p:nvPr/>
        </p:nvPicPr>
        <p:blipFill>
          <a:blip r:embed="rId3"/>
          <a:stretch>
            <a:fillRect/>
          </a:stretch>
        </p:blipFill>
        <p:spPr>
          <a:xfrm>
            <a:off x="396339" y="4345249"/>
            <a:ext cx="11399322" cy="2328432"/>
          </a:xfrm>
          <a:prstGeom prst="rect">
            <a:avLst/>
          </a:prstGeom>
        </p:spPr>
      </p:pic>
    </p:spTree>
    <p:extLst>
      <p:ext uri="{BB962C8B-B14F-4D97-AF65-F5344CB8AC3E}">
        <p14:creationId xmlns:p14="http://schemas.microsoft.com/office/powerpoint/2010/main" val="8572806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0F09E-1705-F0CC-B8E1-DFA7534AA71F}"/>
              </a:ext>
            </a:extLst>
          </p:cNvPr>
          <p:cNvSpPr>
            <a:spLocks noGrp="1"/>
          </p:cNvSpPr>
          <p:nvPr>
            <p:ph type="title"/>
          </p:nvPr>
        </p:nvSpPr>
        <p:spPr/>
        <p:txBody>
          <a:bodyPr/>
          <a:lstStyle/>
          <a:p>
            <a:r>
              <a:rPr lang="en-US" dirty="0"/>
              <a:t>Why do we need statistical inference</a:t>
            </a:r>
          </a:p>
        </p:txBody>
      </p:sp>
      <p:sp>
        <p:nvSpPr>
          <p:cNvPr id="3" name="Content Placeholder 2">
            <a:extLst>
              <a:ext uri="{FF2B5EF4-FFF2-40B4-BE49-F238E27FC236}">
                <a16:creationId xmlns:a16="http://schemas.microsoft.com/office/drawing/2014/main" id="{890B9C3D-850B-1086-81ED-FE520294D931}"/>
              </a:ext>
            </a:extLst>
          </p:cNvPr>
          <p:cNvSpPr>
            <a:spLocks noGrp="1"/>
          </p:cNvSpPr>
          <p:nvPr>
            <p:ph idx="1"/>
          </p:nvPr>
        </p:nvSpPr>
        <p:spPr/>
        <p:txBody>
          <a:bodyPr>
            <a:normAutofit/>
          </a:bodyPr>
          <a:lstStyle/>
          <a:p>
            <a:r>
              <a:rPr lang="en-US" dirty="0"/>
              <a:t>Two components of statistical inference:</a:t>
            </a:r>
          </a:p>
          <a:p>
            <a:pPr lvl="1"/>
            <a:r>
              <a:rPr lang="en-US" dirty="0"/>
              <a:t>Testing (is there a difference?)</a:t>
            </a:r>
          </a:p>
          <a:p>
            <a:pPr lvl="1"/>
            <a:r>
              <a:rPr lang="en-US" dirty="0"/>
              <a:t>Estimation (how big is the difference?)</a:t>
            </a:r>
          </a:p>
          <a:p>
            <a:r>
              <a:rPr lang="en-US" dirty="0"/>
              <a:t>We don’t want our conclusions to apply only to a small sample, but a large fraction of humanity</a:t>
            </a:r>
          </a:p>
          <a:p>
            <a:r>
              <a:rPr lang="en-US" dirty="0"/>
              <a:t>For graphics, we want to address the question “Is what we see really there?”</a:t>
            </a:r>
          </a:p>
          <a:p>
            <a:pPr lvl="1"/>
            <a:r>
              <a:rPr lang="en-US" dirty="0"/>
              <a:t>In other words, “Is what we see in a plot of the sample an accurate reflection of the entire population?”</a:t>
            </a:r>
          </a:p>
        </p:txBody>
      </p:sp>
    </p:spTree>
    <p:extLst>
      <p:ext uri="{BB962C8B-B14F-4D97-AF65-F5344CB8AC3E}">
        <p14:creationId xmlns:p14="http://schemas.microsoft.com/office/powerpoint/2010/main" val="19357428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57D5F-61AD-E7FD-0C39-DB4A0CB15D9C}"/>
              </a:ext>
            </a:extLst>
          </p:cNvPr>
          <p:cNvSpPr>
            <a:spLocks noGrp="1"/>
          </p:cNvSpPr>
          <p:nvPr>
            <p:ph type="title"/>
          </p:nvPr>
        </p:nvSpPr>
        <p:spPr>
          <a:xfrm>
            <a:off x="838200" y="365125"/>
            <a:ext cx="10870870" cy="1325563"/>
          </a:xfrm>
        </p:spPr>
        <p:txBody>
          <a:bodyPr/>
          <a:lstStyle/>
          <a:p>
            <a:r>
              <a:rPr lang="en-US" dirty="0"/>
              <a:t>Criminal Justice Analogy for Hypothesis Testing</a:t>
            </a:r>
          </a:p>
        </p:txBody>
      </p:sp>
      <p:sp>
        <p:nvSpPr>
          <p:cNvPr id="3" name="Content Placeholder 2">
            <a:extLst>
              <a:ext uri="{FF2B5EF4-FFF2-40B4-BE49-F238E27FC236}">
                <a16:creationId xmlns:a16="http://schemas.microsoft.com/office/drawing/2014/main" id="{823B787B-420C-66AE-2510-08CED2965FEF}"/>
              </a:ext>
            </a:extLst>
          </p:cNvPr>
          <p:cNvSpPr>
            <a:spLocks noGrp="1"/>
          </p:cNvSpPr>
          <p:nvPr>
            <p:ph idx="1"/>
          </p:nvPr>
        </p:nvSpPr>
        <p:spPr/>
        <p:txBody>
          <a:bodyPr>
            <a:normAutofit/>
          </a:bodyPr>
          <a:lstStyle/>
          <a:p>
            <a:r>
              <a:rPr lang="en-US" dirty="0"/>
              <a:t>The accused (data set) will be judged guilty, or innocent based on the results of a trial (statistical test)</a:t>
            </a:r>
          </a:p>
          <a:p>
            <a:r>
              <a:rPr lang="en-US" dirty="0"/>
              <a:t>Each trial has a defense (advocating for the null hypothesis) and a prosecution (advocating for the alternative hypothesis)</a:t>
            </a:r>
          </a:p>
          <a:p>
            <a:r>
              <a:rPr lang="en-US" dirty="0"/>
              <a:t>On the basis of how evidence (the test statistic) compares to a standard (the p-value), the judge makes a decision to convict (reject the null) or acquit (fail to reject the null)</a:t>
            </a:r>
          </a:p>
        </p:txBody>
      </p:sp>
    </p:spTree>
    <p:extLst>
      <p:ext uri="{BB962C8B-B14F-4D97-AF65-F5344CB8AC3E}">
        <p14:creationId xmlns:p14="http://schemas.microsoft.com/office/powerpoint/2010/main" val="650907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E69E5-197C-4D12-1B22-B6E73591518E}"/>
              </a:ext>
            </a:extLst>
          </p:cNvPr>
          <p:cNvSpPr>
            <a:spLocks noGrp="1"/>
          </p:cNvSpPr>
          <p:nvPr>
            <p:ph type="title"/>
          </p:nvPr>
        </p:nvSpPr>
        <p:spPr/>
        <p:txBody>
          <a:bodyPr/>
          <a:lstStyle/>
          <a:p>
            <a:r>
              <a:rPr lang="en-US" dirty="0"/>
              <a:t>Today’s Agenda:</a:t>
            </a:r>
          </a:p>
        </p:txBody>
      </p:sp>
      <p:sp>
        <p:nvSpPr>
          <p:cNvPr id="3" name="Content Placeholder 2">
            <a:extLst>
              <a:ext uri="{FF2B5EF4-FFF2-40B4-BE49-F238E27FC236}">
                <a16:creationId xmlns:a16="http://schemas.microsoft.com/office/drawing/2014/main" id="{C510D61B-FB27-E311-520F-9052F608A997}"/>
              </a:ext>
            </a:extLst>
          </p:cNvPr>
          <p:cNvSpPr>
            <a:spLocks noGrp="1"/>
          </p:cNvSpPr>
          <p:nvPr>
            <p:ph idx="1"/>
          </p:nvPr>
        </p:nvSpPr>
        <p:spPr/>
        <p:txBody>
          <a:bodyPr/>
          <a:lstStyle/>
          <a:p>
            <a:r>
              <a:rPr lang="en-US" b="1" dirty="0"/>
              <a:t>Reading 1: </a:t>
            </a:r>
            <a:r>
              <a:rPr lang="en-US" dirty="0"/>
              <a:t>Data is Personal: Attitudes and Perceptions of Data Visualization in Rural Pennsylvania</a:t>
            </a:r>
          </a:p>
          <a:p>
            <a:r>
              <a:rPr lang="en-US" b="1" dirty="0"/>
              <a:t>Reading 2: </a:t>
            </a:r>
            <a:r>
              <a:rPr lang="en-US" dirty="0"/>
              <a:t>Graphical Inference for Infovis</a:t>
            </a:r>
          </a:p>
          <a:p>
            <a:r>
              <a:rPr lang="en-US" dirty="0"/>
              <a:t>Q/A</a:t>
            </a:r>
          </a:p>
        </p:txBody>
      </p:sp>
    </p:spTree>
    <p:extLst>
      <p:ext uri="{BB962C8B-B14F-4D97-AF65-F5344CB8AC3E}">
        <p14:creationId xmlns:p14="http://schemas.microsoft.com/office/powerpoint/2010/main" val="882607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B9EE3F3-89B7-43C3-8651-C4C9683099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388919-4EB5-D359-F6EF-9E42C933F719}"/>
              </a:ext>
            </a:extLst>
          </p:cNvPr>
          <p:cNvSpPr>
            <a:spLocks noGrp="1"/>
          </p:cNvSpPr>
          <p:nvPr>
            <p:ph type="title"/>
          </p:nvPr>
        </p:nvSpPr>
        <p:spPr>
          <a:xfrm>
            <a:off x="411480" y="991443"/>
            <a:ext cx="4443154" cy="1087819"/>
          </a:xfrm>
        </p:spPr>
        <p:txBody>
          <a:bodyPr anchor="b">
            <a:normAutofit/>
          </a:bodyPr>
          <a:lstStyle/>
          <a:p>
            <a:r>
              <a:rPr lang="en-US" sz="2100" b="1" dirty="0"/>
              <a:t>True Positives, True Negatives, False Positives, False Negatives &amp; Confusion Matrices</a:t>
            </a:r>
          </a:p>
        </p:txBody>
      </p:sp>
      <p:sp>
        <p:nvSpPr>
          <p:cNvPr id="18" name="Rectangle 17">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CA19F9E-C129-C480-FB3F-895D43335B4D}"/>
              </a:ext>
            </a:extLst>
          </p:cNvPr>
          <p:cNvSpPr>
            <a:spLocks noGrp="1"/>
          </p:cNvSpPr>
          <p:nvPr>
            <p:ph idx="1"/>
          </p:nvPr>
        </p:nvSpPr>
        <p:spPr>
          <a:xfrm>
            <a:off x="411480" y="2720361"/>
            <a:ext cx="4443154" cy="3492868"/>
          </a:xfrm>
        </p:spPr>
        <p:txBody>
          <a:bodyPr>
            <a:normAutofit/>
          </a:bodyPr>
          <a:lstStyle/>
          <a:p>
            <a:r>
              <a:rPr lang="en-US" sz="1800" dirty="0">
                <a:latin typeface="Arial" panose="020B0604020202020204" pitchFamily="34" charset="0"/>
                <a:cs typeface="Arial" panose="020B0604020202020204" pitchFamily="34" charset="0"/>
              </a:rPr>
              <a:t>Mistakes that can occur:</a:t>
            </a:r>
          </a:p>
          <a:p>
            <a:pPr lvl="1"/>
            <a:r>
              <a:rPr lang="en-US" sz="1800" dirty="0">
                <a:latin typeface="Arial" panose="020B0604020202020204" pitchFamily="34" charset="0"/>
                <a:cs typeface="Arial" panose="020B0604020202020204" pitchFamily="34" charset="0"/>
              </a:rPr>
              <a:t>We can acquit a guilty person (a type II error, or false negative)</a:t>
            </a:r>
          </a:p>
          <a:p>
            <a:pPr lvl="1"/>
            <a:r>
              <a:rPr lang="en-US" sz="1800" dirty="0">
                <a:latin typeface="Arial" panose="020B0604020202020204" pitchFamily="34" charset="0"/>
                <a:cs typeface="Arial" panose="020B0604020202020204" pitchFamily="34" charset="0"/>
              </a:rPr>
              <a:t>Falsely convict an innocent person (a type I error, or false positive)</a:t>
            </a:r>
          </a:p>
          <a:p>
            <a:r>
              <a:rPr lang="en-US" sz="1800" dirty="0">
                <a:latin typeface="Arial" panose="020B0604020202020204" pitchFamily="34" charset="0"/>
                <a:cs typeface="Arial" panose="020B0604020202020204" pitchFamily="34" charset="0"/>
              </a:rPr>
              <a:t>Cost of these mistakes is not equal, can vary based on the situation</a:t>
            </a:r>
          </a:p>
        </p:txBody>
      </p:sp>
      <p:pic>
        <p:nvPicPr>
          <p:cNvPr id="4" name="Picture 3" descr="A diagram of values and negative values&#10;&#10;Description automatically generated">
            <a:extLst>
              <a:ext uri="{FF2B5EF4-FFF2-40B4-BE49-F238E27FC236}">
                <a16:creationId xmlns:a16="http://schemas.microsoft.com/office/drawing/2014/main" id="{B1C4916D-FBA9-83AE-2491-CE5CA1947667}"/>
              </a:ext>
            </a:extLst>
          </p:cNvPr>
          <p:cNvPicPr>
            <a:picLocks noChangeAspect="1"/>
          </p:cNvPicPr>
          <p:nvPr/>
        </p:nvPicPr>
        <p:blipFill>
          <a:blip r:embed="rId3"/>
          <a:stretch>
            <a:fillRect/>
          </a:stretch>
        </p:blipFill>
        <p:spPr>
          <a:xfrm>
            <a:off x="5385816" y="672193"/>
            <a:ext cx="6440424" cy="5458259"/>
          </a:xfrm>
          <a:prstGeom prst="rect">
            <a:avLst/>
          </a:prstGeom>
        </p:spPr>
      </p:pic>
    </p:spTree>
    <p:extLst>
      <p:ext uri="{BB962C8B-B14F-4D97-AF65-F5344CB8AC3E}">
        <p14:creationId xmlns:p14="http://schemas.microsoft.com/office/powerpoint/2010/main" val="7700537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202B97-B974-C3CB-4249-04F66A849B60}"/>
              </a:ext>
            </a:extLst>
          </p:cNvPr>
          <p:cNvSpPr>
            <a:spLocks noGrp="1"/>
          </p:cNvSpPr>
          <p:nvPr>
            <p:ph type="title"/>
          </p:nvPr>
        </p:nvSpPr>
        <p:spPr/>
        <p:txBody>
          <a:bodyPr/>
          <a:lstStyle/>
          <a:p>
            <a:r>
              <a:rPr lang="en-US" dirty="0"/>
              <a:t>Graphical Inference</a:t>
            </a:r>
          </a:p>
        </p:txBody>
      </p:sp>
      <p:sp>
        <p:nvSpPr>
          <p:cNvPr id="3" name="Content Placeholder 2">
            <a:extLst>
              <a:ext uri="{FF2B5EF4-FFF2-40B4-BE49-F238E27FC236}">
                <a16:creationId xmlns:a16="http://schemas.microsoft.com/office/drawing/2014/main" id="{32AF39A5-23E9-9EA9-1978-EEBC8933599A}"/>
              </a:ext>
            </a:extLst>
          </p:cNvPr>
          <p:cNvSpPr>
            <a:spLocks noGrp="1"/>
          </p:cNvSpPr>
          <p:nvPr>
            <p:ph idx="1"/>
          </p:nvPr>
        </p:nvSpPr>
        <p:spPr/>
        <p:txBody>
          <a:bodyPr>
            <a:normAutofit/>
          </a:bodyPr>
          <a:lstStyle/>
          <a:p>
            <a:r>
              <a:rPr lang="en-US" dirty="0"/>
              <a:t>Helps us answer the question: “Is the relationship we are observing really there?”</a:t>
            </a:r>
          </a:p>
          <a:p>
            <a:r>
              <a:rPr lang="en-US" dirty="0"/>
              <a:t>It allows us to control for </a:t>
            </a:r>
            <a:r>
              <a:rPr lang="en-US" b="1" dirty="0"/>
              <a:t>apophenia</a:t>
            </a:r>
            <a:r>
              <a:rPr lang="en-US" dirty="0"/>
              <a:t> (the innate human tendency to see patterns within noise)</a:t>
            </a:r>
          </a:p>
          <a:p>
            <a:r>
              <a:rPr lang="en-US" dirty="0"/>
              <a:t>Traditionally,</a:t>
            </a:r>
          </a:p>
          <a:p>
            <a:pPr lvl="1"/>
            <a:r>
              <a:rPr lang="en-US" dirty="0"/>
              <a:t>Infovis has been concerned with discovering new relationships (curiosity)</a:t>
            </a:r>
          </a:p>
          <a:p>
            <a:pPr lvl="1"/>
            <a:r>
              <a:rPr lang="en-US" dirty="0"/>
              <a:t>statistics has been concerned with preventing spurious relationships from being reported (skepticism)</a:t>
            </a:r>
          </a:p>
          <a:p>
            <a:r>
              <a:rPr lang="en-US" dirty="0"/>
              <a:t>Graphical inference bridges the gap between curiosity and skepticism</a:t>
            </a:r>
          </a:p>
        </p:txBody>
      </p:sp>
    </p:spTree>
    <p:extLst>
      <p:ext uri="{BB962C8B-B14F-4D97-AF65-F5344CB8AC3E}">
        <p14:creationId xmlns:p14="http://schemas.microsoft.com/office/powerpoint/2010/main" val="18453567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EE7FE-0853-C07F-65DB-DC4DF1E14DDD}"/>
              </a:ext>
            </a:extLst>
          </p:cNvPr>
          <p:cNvSpPr>
            <a:spLocks noGrp="1"/>
          </p:cNvSpPr>
          <p:nvPr>
            <p:ph type="title"/>
          </p:nvPr>
        </p:nvSpPr>
        <p:spPr>
          <a:xfrm>
            <a:off x="746975" y="232781"/>
            <a:ext cx="10515600" cy="1325563"/>
          </a:xfrm>
        </p:spPr>
        <p:txBody>
          <a:bodyPr/>
          <a:lstStyle/>
          <a:p>
            <a:r>
              <a:rPr lang="en-US" dirty="0"/>
              <a:t>Protocols of Graphical Inference</a:t>
            </a:r>
          </a:p>
        </p:txBody>
      </p:sp>
      <p:sp>
        <p:nvSpPr>
          <p:cNvPr id="3" name="Content Placeholder 2">
            <a:extLst>
              <a:ext uri="{FF2B5EF4-FFF2-40B4-BE49-F238E27FC236}">
                <a16:creationId xmlns:a16="http://schemas.microsoft.com/office/drawing/2014/main" id="{FF4CE9DB-9AC2-4122-020A-4A63A8958360}"/>
              </a:ext>
            </a:extLst>
          </p:cNvPr>
          <p:cNvSpPr>
            <a:spLocks noGrp="1"/>
          </p:cNvSpPr>
          <p:nvPr>
            <p:ph idx="1"/>
          </p:nvPr>
        </p:nvSpPr>
        <p:spPr>
          <a:xfrm>
            <a:off x="746975" y="1262130"/>
            <a:ext cx="10844011" cy="4934531"/>
          </a:xfrm>
        </p:spPr>
        <p:txBody>
          <a:bodyPr>
            <a:normAutofit/>
          </a:bodyPr>
          <a:lstStyle/>
          <a:p>
            <a:r>
              <a:rPr lang="en-US" sz="2200" b="1" dirty="0">
                <a:latin typeface="Calibri" panose="020F0502020204030204" pitchFamily="34" charset="0"/>
                <a:cs typeface="Calibri" panose="020F0502020204030204" pitchFamily="34" charset="0"/>
              </a:rPr>
              <a:t>Rorschach Protocol</a:t>
            </a:r>
            <a:r>
              <a:rPr lang="en-US" sz="2200" dirty="0">
                <a:latin typeface="Calibri" panose="020F0502020204030204" pitchFamily="34" charset="0"/>
                <a:cs typeface="Calibri" panose="020F0502020204030204" pitchFamily="34" charset="0"/>
              </a:rPr>
              <a:t>:</a:t>
            </a:r>
          </a:p>
          <a:p>
            <a:pPr lvl="1"/>
            <a:r>
              <a:rPr lang="en-US" sz="2200" dirty="0">
                <a:latin typeface="Calibri" panose="020F0502020204030204" pitchFamily="34" charset="0"/>
                <a:cs typeface="Calibri" panose="020F0502020204030204" pitchFamily="34" charset="0"/>
              </a:rPr>
              <a:t>A calibrator that helps an analyst become accustomed to the peculiarities of random data</a:t>
            </a:r>
          </a:p>
          <a:p>
            <a:pPr lvl="1"/>
            <a:r>
              <a:rPr lang="en-US" sz="2200" dirty="0">
                <a:latin typeface="Calibri" panose="020F0502020204030204" pitchFamily="34" charset="0"/>
                <a:cs typeface="Calibri" panose="020F0502020204030204" pitchFamily="34" charset="0"/>
              </a:rPr>
              <a:t>We use this protocol to calibrate our vision to the natural variability in plots in which the data is generated from scenarios consistent with the null hypothesis</a:t>
            </a:r>
          </a:p>
          <a:p>
            <a:pPr lvl="1"/>
            <a:r>
              <a:rPr lang="en-US" sz="2200" dirty="0">
                <a:latin typeface="Calibri" panose="020F0502020204030204" pitchFamily="34" charset="0"/>
                <a:cs typeface="Calibri" panose="020F0502020204030204" pitchFamily="34" charset="0"/>
              </a:rPr>
              <a:t>Helps us learn which random features we might spuriously identify</a:t>
            </a:r>
          </a:p>
        </p:txBody>
      </p:sp>
      <p:pic>
        <p:nvPicPr>
          <p:cNvPr id="5" name="Picture 4">
            <a:extLst>
              <a:ext uri="{FF2B5EF4-FFF2-40B4-BE49-F238E27FC236}">
                <a16:creationId xmlns:a16="http://schemas.microsoft.com/office/drawing/2014/main" id="{A318D8FE-9178-DFF3-8559-D3B799557B42}"/>
              </a:ext>
            </a:extLst>
          </p:cNvPr>
          <p:cNvPicPr>
            <a:picLocks noChangeAspect="1"/>
          </p:cNvPicPr>
          <p:nvPr/>
        </p:nvPicPr>
        <p:blipFill rotWithShape="1">
          <a:blip r:embed="rId3"/>
          <a:srcRect t="5648" b="6868"/>
          <a:stretch/>
        </p:blipFill>
        <p:spPr>
          <a:xfrm>
            <a:off x="746975" y="3429000"/>
            <a:ext cx="5166069" cy="3196219"/>
          </a:xfrm>
          <a:prstGeom prst="rect">
            <a:avLst/>
          </a:prstGeom>
        </p:spPr>
      </p:pic>
      <p:sp>
        <p:nvSpPr>
          <p:cNvPr id="7" name="TextBox 6">
            <a:extLst>
              <a:ext uri="{FF2B5EF4-FFF2-40B4-BE49-F238E27FC236}">
                <a16:creationId xmlns:a16="http://schemas.microsoft.com/office/drawing/2014/main" id="{37406462-F2A1-8D51-4900-4C083D021034}"/>
              </a:ext>
            </a:extLst>
          </p:cNvPr>
          <p:cNvSpPr txBox="1"/>
          <p:nvPr/>
        </p:nvSpPr>
        <p:spPr>
          <a:xfrm>
            <a:off x="6329146" y="5550330"/>
            <a:ext cx="5494986" cy="646331"/>
          </a:xfrm>
          <a:prstGeom prst="rect">
            <a:avLst/>
          </a:prstGeom>
          <a:noFill/>
        </p:spPr>
        <p:txBody>
          <a:bodyPr wrap="square">
            <a:spAutoFit/>
          </a:bodyPr>
          <a:lstStyle/>
          <a:p>
            <a:r>
              <a:rPr lang="en-US" dirty="0">
                <a:effectLst/>
                <a:latin typeface="Avenir Next" panose="020B0503020202020204" pitchFamily="34" charset="0"/>
              </a:rPr>
              <a:t>Demonstrates to the viewer what normal variability looks like under the null hypothesis </a:t>
            </a:r>
          </a:p>
        </p:txBody>
      </p:sp>
      <p:sp>
        <p:nvSpPr>
          <p:cNvPr id="8" name="TextBox 7">
            <a:extLst>
              <a:ext uri="{FF2B5EF4-FFF2-40B4-BE49-F238E27FC236}">
                <a16:creationId xmlns:a16="http://schemas.microsoft.com/office/drawing/2014/main" id="{831D0DF0-6B0B-BB1F-FC22-66AD10F7FFBB}"/>
              </a:ext>
            </a:extLst>
          </p:cNvPr>
          <p:cNvSpPr txBox="1"/>
          <p:nvPr/>
        </p:nvSpPr>
        <p:spPr>
          <a:xfrm>
            <a:off x="6379335" y="3729395"/>
            <a:ext cx="5585138" cy="646331"/>
          </a:xfrm>
          <a:prstGeom prst="rect">
            <a:avLst/>
          </a:prstGeom>
          <a:noFill/>
        </p:spPr>
        <p:txBody>
          <a:bodyPr wrap="square" rtlCol="0">
            <a:spAutoFit/>
          </a:bodyPr>
          <a:lstStyle/>
          <a:p>
            <a:r>
              <a:rPr lang="en-US" b="1" dirty="0"/>
              <a:t>Figure: </a:t>
            </a:r>
            <a:r>
              <a:rPr lang="en-US" dirty="0"/>
              <a:t>Nine histograms summarizing the accuracy at which 500 participants perform nine tasks</a:t>
            </a:r>
          </a:p>
        </p:txBody>
      </p:sp>
    </p:spTree>
    <p:extLst>
      <p:ext uri="{BB962C8B-B14F-4D97-AF65-F5344CB8AC3E}">
        <p14:creationId xmlns:p14="http://schemas.microsoft.com/office/powerpoint/2010/main" val="21112657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C3D82-789E-8220-3C02-193B8B3D8DD6}"/>
              </a:ext>
            </a:extLst>
          </p:cNvPr>
          <p:cNvSpPr>
            <a:spLocks noGrp="1"/>
          </p:cNvSpPr>
          <p:nvPr>
            <p:ph type="title"/>
          </p:nvPr>
        </p:nvSpPr>
        <p:spPr>
          <a:xfrm>
            <a:off x="838200" y="222422"/>
            <a:ext cx="10515600" cy="1325563"/>
          </a:xfrm>
        </p:spPr>
        <p:txBody>
          <a:bodyPr/>
          <a:lstStyle/>
          <a:p>
            <a:r>
              <a:rPr lang="en-US" dirty="0"/>
              <a:t>Protocols of Graphical Inference</a:t>
            </a:r>
          </a:p>
        </p:txBody>
      </p:sp>
      <p:sp>
        <p:nvSpPr>
          <p:cNvPr id="3" name="Content Placeholder 2">
            <a:extLst>
              <a:ext uri="{FF2B5EF4-FFF2-40B4-BE49-F238E27FC236}">
                <a16:creationId xmlns:a16="http://schemas.microsoft.com/office/drawing/2014/main" id="{E750C2DE-21FD-3656-F150-D5BC436BEFEE}"/>
              </a:ext>
            </a:extLst>
          </p:cNvPr>
          <p:cNvSpPr>
            <a:spLocks noGrp="1"/>
          </p:cNvSpPr>
          <p:nvPr>
            <p:ph idx="1"/>
          </p:nvPr>
        </p:nvSpPr>
        <p:spPr>
          <a:xfrm>
            <a:off x="838200" y="1380781"/>
            <a:ext cx="10515600" cy="4351338"/>
          </a:xfrm>
        </p:spPr>
        <p:txBody>
          <a:bodyPr/>
          <a:lstStyle/>
          <a:p>
            <a:r>
              <a:rPr lang="en-US" b="1" dirty="0">
                <a:latin typeface="Calibri" panose="020F0502020204030204" pitchFamily="34" charset="0"/>
                <a:cs typeface="Calibri" panose="020F0502020204030204" pitchFamily="34" charset="0"/>
              </a:rPr>
              <a:t>Line-up Protocol</a:t>
            </a:r>
            <a:r>
              <a:rPr lang="en-US" dirty="0">
                <a:latin typeface="Calibri" panose="020F0502020204030204" pitchFamily="34" charset="0"/>
                <a:cs typeface="Calibri" panose="020F0502020204030204" pitchFamily="34" charset="0"/>
              </a:rPr>
              <a:t>:</a:t>
            </a:r>
          </a:p>
          <a:p>
            <a:pPr lvl="1"/>
            <a:r>
              <a:rPr lang="en-US" sz="2200" dirty="0">
                <a:latin typeface="Calibri" panose="020F0502020204030204" pitchFamily="34" charset="0"/>
                <a:cs typeface="Calibri" panose="020F0502020204030204" pitchFamily="34" charset="0"/>
              </a:rPr>
              <a:t>Provides a simple inferential process to produce a valid p-value for a data plot</a:t>
            </a:r>
          </a:p>
          <a:p>
            <a:pPr lvl="1"/>
            <a:r>
              <a:rPr lang="en-US" sz="2200" dirty="0">
                <a:latin typeface="Calibri" panose="020F0502020204030204" pitchFamily="34" charset="0"/>
                <a:cs typeface="Calibri" panose="020F0502020204030204" pitchFamily="34" charset="0"/>
              </a:rPr>
              <a:t>Generate n-1 decoys (null data sets)</a:t>
            </a:r>
          </a:p>
          <a:p>
            <a:pPr lvl="1"/>
            <a:r>
              <a:rPr lang="en-US" sz="2200" dirty="0">
                <a:latin typeface="Calibri" panose="020F0502020204030204" pitchFamily="34" charset="0"/>
                <a:cs typeface="Calibri" panose="020F0502020204030204" pitchFamily="34" charset="0"/>
              </a:rPr>
              <a:t>Make plots of the decoys and randomly position a plot of true data</a:t>
            </a:r>
          </a:p>
          <a:p>
            <a:pPr lvl="1"/>
            <a:r>
              <a:rPr lang="en-US" sz="2200" dirty="0">
                <a:latin typeface="Calibri" panose="020F0502020204030204" pitchFamily="34" charset="0"/>
                <a:cs typeface="Calibri" panose="020F0502020204030204" pitchFamily="34" charset="0"/>
              </a:rPr>
              <a:t>Can the observer spot the real data? (we reject the null hypothesis if they can)</a:t>
            </a:r>
          </a:p>
          <a:p>
            <a:pPr lvl="1"/>
            <a:r>
              <a:rPr lang="en-US" sz="2200" dirty="0">
                <a:latin typeface="Calibri" panose="020F0502020204030204" pitchFamily="34" charset="0"/>
                <a:cs typeface="Calibri" panose="020F0502020204030204" pitchFamily="34" charset="0"/>
              </a:rPr>
              <a:t>Works like a police lineup(the suspect is hidden in a set of decoys)</a:t>
            </a:r>
          </a:p>
          <a:p>
            <a:pPr marL="0" indent="0">
              <a:buNone/>
            </a:pPr>
            <a:endParaRPr lang="en-US" dirty="0"/>
          </a:p>
        </p:txBody>
      </p:sp>
      <p:pic>
        <p:nvPicPr>
          <p:cNvPr id="4" name="Picture 3">
            <a:extLst>
              <a:ext uri="{FF2B5EF4-FFF2-40B4-BE49-F238E27FC236}">
                <a16:creationId xmlns:a16="http://schemas.microsoft.com/office/drawing/2014/main" id="{E5B37A44-020B-29F5-112A-42BF8B456339}"/>
              </a:ext>
            </a:extLst>
          </p:cNvPr>
          <p:cNvPicPr>
            <a:picLocks noChangeAspect="1"/>
          </p:cNvPicPr>
          <p:nvPr/>
        </p:nvPicPr>
        <p:blipFill>
          <a:blip r:embed="rId3"/>
          <a:stretch>
            <a:fillRect/>
          </a:stretch>
        </p:blipFill>
        <p:spPr>
          <a:xfrm>
            <a:off x="2098589" y="3731672"/>
            <a:ext cx="7772400" cy="3126328"/>
          </a:xfrm>
          <a:prstGeom prst="rect">
            <a:avLst/>
          </a:prstGeom>
        </p:spPr>
      </p:pic>
    </p:spTree>
    <p:extLst>
      <p:ext uri="{BB962C8B-B14F-4D97-AF65-F5344CB8AC3E}">
        <p14:creationId xmlns:p14="http://schemas.microsoft.com/office/powerpoint/2010/main" val="14622685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4D1EB-F09F-2984-4B9E-0FE860DB5FE1}"/>
              </a:ext>
            </a:extLst>
          </p:cNvPr>
          <p:cNvSpPr>
            <a:spLocks noGrp="1"/>
          </p:cNvSpPr>
          <p:nvPr>
            <p:ph type="title"/>
          </p:nvPr>
        </p:nvSpPr>
        <p:spPr/>
        <p:txBody>
          <a:bodyPr/>
          <a:lstStyle/>
          <a:p>
            <a:r>
              <a:rPr lang="en-US" dirty="0"/>
              <a:t>Common Examples for Line-up Protocol</a:t>
            </a:r>
          </a:p>
        </p:txBody>
      </p:sp>
      <p:sp>
        <p:nvSpPr>
          <p:cNvPr id="3" name="Content Placeholder 2">
            <a:extLst>
              <a:ext uri="{FF2B5EF4-FFF2-40B4-BE49-F238E27FC236}">
                <a16:creationId xmlns:a16="http://schemas.microsoft.com/office/drawing/2014/main" id="{DB4AFD3A-6F81-0073-8CC0-FC034F466542}"/>
              </a:ext>
            </a:extLst>
          </p:cNvPr>
          <p:cNvSpPr>
            <a:spLocks noGrp="1"/>
          </p:cNvSpPr>
          <p:nvPr>
            <p:ph idx="1"/>
          </p:nvPr>
        </p:nvSpPr>
        <p:spPr/>
        <p:txBody>
          <a:bodyPr>
            <a:normAutofit lnSpcReduction="10000"/>
          </a:bodyPr>
          <a:lstStyle/>
          <a:p>
            <a:r>
              <a:rPr lang="en-US" dirty="0">
                <a:latin typeface="Calibri" panose="020F0502020204030204" pitchFamily="34" charset="0"/>
                <a:cs typeface="Calibri" panose="020F0502020204030204" pitchFamily="34" charset="0"/>
              </a:rPr>
              <a:t>If we are interested in the spatial trend in a data map, then the null hypothesis might be that location and value are independent</a:t>
            </a:r>
          </a:p>
          <a:p>
            <a:pPr lvl="1"/>
            <a:r>
              <a:rPr lang="en-US" dirty="0">
                <a:latin typeface="Calibri" panose="020F0502020204030204" pitchFamily="34" charset="0"/>
                <a:cs typeface="Calibri" panose="020F0502020204030204" pitchFamily="34" charset="0"/>
              </a:rPr>
              <a:t>To generate null datasets, we permute the value column</a:t>
            </a:r>
          </a:p>
          <a:p>
            <a:r>
              <a:rPr lang="en-US" dirty="0">
                <a:latin typeface="Calibri" panose="020F0502020204030204" pitchFamily="34" charset="0"/>
                <a:cs typeface="Calibri" panose="020F0502020204030204" pitchFamily="34" charset="0"/>
              </a:rPr>
              <a:t>In a scatterplot, an initial hypothesis might be that there is no relationship between x and y</a:t>
            </a:r>
          </a:p>
          <a:p>
            <a:pPr lvl="1"/>
            <a:r>
              <a:rPr lang="en-US" dirty="0">
                <a:latin typeface="Calibri" panose="020F0502020204030204" pitchFamily="34" charset="0"/>
                <a:cs typeface="Calibri" panose="020F0502020204030204" pitchFamily="34" charset="0"/>
              </a:rPr>
              <a:t>We can generate null hypotheses by permuting either the x or y variables</a:t>
            </a:r>
          </a:p>
          <a:p>
            <a:r>
              <a:rPr lang="en-US" dirty="0">
                <a:latin typeface="Calibri" panose="020F0502020204030204" pitchFamily="34" charset="0"/>
                <a:cs typeface="Calibri" panose="020F0502020204030204" pitchFamily="34" charset="0"/>
              </a:rPr>
              <a:t>If we have clustered the data and are displaying the results with a colored scatter, we might be interested to know is the clusters are well separated</a:t>
            </a:r>
          </a:p>
          <a:p>
            <a:pPr lvl="1"/>
            <a:r>
              <a:rPr lang="en-US" dirty="0">
                <a:latin typeface="Calibri" panose="020F0502020204030204" pitchFamily="34" charset="0"/>
                <a:cs typeface="Calibri" panose="020F0502020204030204" pitchFamily="34" charset="0"/>
              </a:rPr>
              <a:t>The null hypothesis is that clutter membership and position are independent, and we can generate null datasets by permuting the cluster id column</a:t>
            </a:r>
          </a:p>
        </p:txBody>
      </p:sp>
    </p:spTree>
    <p:extLst>
      <p:ext uri="{BB962C8B-B14F-4D97-AF65-F5344CB8AC3E}">
        <p14:creationId xmlns:p14="http://schemas.microsoft.com/office/powerpoint/2010/main" val="1972009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6470D-EFEC-1B00-0B9D-799B0BCADCA2}"/>
              </a:ext>
            </a:extLst>
          </p:cNvPr>
          <p:cNvSpPr>
            <a:spLocks noGrp="1"/>
          </p:cNvSpPr>
          <p:nvPr>
            <p:ph type="title"/>
          </p:nvPr>
        </p:nvSpPr>
        <p:spPr/>
        <p:txBody>
          <a:bodyPr/>
          <a:lstStyle/>
          <a:p>
            <a:r>
              <a:rPr lang="en-US" dirty="0"/>
              <a:t>Power of a Statistical Test</a:t>
            </a:r>
          </a:p>
        </p:txBody>
      </p:sp>
      <p:sp>
        <p:nvSpPr>
          <p:cNvPr id="3" name="Content Placeholder 2">
            <a:extLst>
              <a:ext uri="{FF2B5EF4-FFF2-40B4-BE49-F238E27FC236}">
                <a16:creationId xmlns:a16="http://schemas.microsoft.com/office/drawing/2014/main" id="{A95DB120-75B0-8AA8-FF4F-95B1E91847CE}"/>
              </a:ext>
            </a:extLst>
          </p:cNvPr>
          <p:cNvSpPr>
            <a:spLocks noGrp="1"/>
          </p:cNvSpPr>
          <p:nvPr>
            <p:ph idx="1"/>
          </p:nvPr>
        </p:nvSpPr>
        <p:spPr/>
        <p:txBody>
          <a:bodyPr>
            <a:normAutofit/>
          </a:bodyPr>
          <a:lstStyle/>
          <a:p>
            <a:r>
              <a:rPr lang="en-US" sz="2400" b="1" dirty="0">
                <a:latin typeface="Calibri" panose="020F0502020204030204" pitchFamily="34" charset="0"/>
                <a:cs typeface="Calibri" panose="020F0502020204030204" pitchFamily="34" charset="0"/>
              </a:rPr>
              <a:t>Power</a:t>
            </a:r>
            <a:r>
              <a:rPr lang="en-US" sz="2400" dirty="0">
                <a:latin typeface="Calibri" panose="020F0502020204030204" pitchFamily="34" charset="0"/>
                <a:cs typeface="Calibri" panose="020F0502020204030204" pitchFamily="34" charset="0"/>
              </a:rPr>
              <a:t>: the probability of correctly “convicting” a “guilty dataset”</a:t>
            </a:r>
          </a:p>
          <a:p>
            <a:r>
              <a:rPr lang="en-US" sz="2400" dirty="0">
                <a:latin typeface="Calibri" panose="020F0502020204030204" pitchFamily="34" charset="0"/>
                <a:cs typeface="Calibri" panose="020F0502020204030204" pitchFamily="34" charset="0"/>
              </a:rPr>
              <a:t>Perception psychology guides the choice of effective plots to detect specific structure</a:t>
            </a:r>
          </a:p>
          <a:p>
            <a:r>
              <a:rPr lang="en-US" sz="2400" dirty="0">
                <a:latin typeface="Calibri" panose="020F0502020204030204" pitchFamily="34" charset="0"/>
                <a:cs typeface="Calibri" panose="020F0502020204030204" pitchFamily="34" charset="0"/>
              </a:rPr>
              <a:t>Mapping variables to perceptual properties aids accurate interpretation</a:t>
            </a:r>
          </a:p>
          <a:p>
            <a:r>
              <a:rPr lang="en-US" sz="2400" b="1" dirty="0">
                <a:latin typeface="Calibri" panose="020F0502020204030204" pitchFamily="34" charset="0"/>
                <a:cs typeface="Calibri" panose="020F0502020204030204" pitchFamily="34" charset="0"/>
              </a:rPr>
              <a:t>Aggregation</a:t>
            </a:r>
            <a:r>
              <a:rPr lang="en-US" sz="2400" dirty="0">
                <a:latin typeface="Calibri" panose="020F0502020204030204" pitchFamily="34" charset="0"/>
                <a:cs typeface="Calibri" panose="020F0502020204030204" pitchFamily="34" charset="0"/>
              </a:rPr>
              <a:t>(summarizing or combining data points into a smaller set of representative values) improves structure detection in large datasets</a:t>
            </a:r>
          </a:p>
        </p:txBody>
      </p:sp>
    </p:spTree>
    <p:extLst>
      <p:ext uri="{BB962C8B-B14F-4D97-AF65-F5344CB8AC3E}">
        <p14:creationId xmlns:p14="http://schemas.microsoft.com/office/powerpoint/2010/main" val="13923388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5615E-0453-D691-D82B-FD57F90D4BCD}"/>
              </a:ext>
            </a:extLst>
          </p:cNvPr>
          <p:cNvSpPr>
            <a:spLocks noGrp="1"/>
          </p:cNvSpPr>
          <p:nvPr>
            <p:ph type="title"/>
          </p:nvPr>
        </p:nvSpPr>
        <p:spPr>
          <a:xfrm>
            <a:off x="4191000" y="2443307"/>
            <a:ext cx="3221182" cy="1460500"/>
          </a:xfrm>
        </p:spPr>
        <p:txBody>
          <a:bodyPr/>
          <a:lstStyle/>
          <a:p>
            <a:r>
              <a:rPr lang="en-US" dirty="0"/>
              <a:t>Questions?</a:t>
            </a:r>
          </a:p>
        </p:txBody>
      </p:sp>
      <p:sp>
        <p:nvSpPr>
          <p:cNvPr id="3" name="Content Placeholder 2">
            <a:extLst>
              <a:ext uri="{FF2B5EF4-FFF2-40B4-BE49-F238E27FC236}">
                <a16:creationId xmlns:a16="http://schemas.microsoft.com/office/drawing/2014/main" id="{9285899D-1C18-1F61-0C2B-CFD2668CEF0E}"/>
              </a:ext>
            </a:extLst>
          </p:cNvPr>
          <p:cNvSpPr>
            <a:spLocks noGrp="1"/>
          </p:cNvSpPr>
          <p:nvPr>
            <p:ph idx="1"/>
          </p:nvPr>
        </p:nvSpPr>
        <p:spPr/>
        <p:txBody>
          <a:bodyPr/>
          <a:lstStyle/>
          <a:p>
            <a:pPr marL="0" indent="0">
              <a:buNone/>
            </a:pPr>
            <a:r>
              <a:rPr lang="en-US" dirty="0"/>
              <a:t> </a:t>
            </a:r>
          </a:p>
        </p:txBody>
      </p:sp>
    </p:spTree>
    <p:extLst>
      <p:ext uri="{BB962C8B-B14F-4D97-AF65-F5344CB8AC3E}">
        <p14:creationId xmlns:p14="http://schemas.microsoft.com/office/powerpoint/2010/main" val="367952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FEFA3-7A86-FA6E-7EE1-04968FDFF578}"/>
              </a:ext>
            </a:extLst>
          </p:cNvPr>
          <p:cNvSpPr>
            <a:spLocks noGrp="1"/>
          </p:cNvSpPr>
          <p:nvPr>
            <p:ph type="title"/>
          </p:nvPr>
        </p:nvSpPr>
        <p:spPr/>
        <p:txBody>
          <a:bodyPr/>
          <a:lstStyle/>
          <a:p>
            <a:r>
              <a:rPr lang="en-US" dirty="0"/>
              <a:t>Upcoming Deadlines:</a:t>
            </a:r>
          </a:p>
        </p:txBody>
      </p:sp>
      <p:sp>
        <p:nvSpPr>
          <p:cNvPr id="3" name="Content Placeholder 2">
            <a:extLst>
              <a:ext uri="{FF2B5EF4-FFF2-40B4-BE49-F238E27FC236}">
                <a16:creationId xmlns:a16="http://schemas.microsoft.com/office/drawing/2014/main" id="{4241534D-8F42-B838-FC06-6194AF80E2D4}"/>
              </a:ext>
            </a:extLst>
          </p:cNvPr>
          <p:cNvSpPr>
            <a:spLocks noGrp="1"/>
          </p:cNvSpPr>
          <p:nvPr>
            <p:ph idx="1"/>
          </p:nvPr>
        </p:nvSpPr>
        <p:spPr/>
        <p:txBody>
          <a:bodyPr/>
          <a:lstStyle/>
          <a:p>
            <a:r>
              <a:rPr lang="en-US" dirty="0"/>
              <a:t>Quiz 4 due this Friday (February 23)</a:t>
            </a:r>
          </a:p>
          <a:p>
            <a:r>
              <a:rPr lang="en-US" dirty="0"/>
              <a:t>Assignment 2 due on Monday (February 26)</a:t>
            </a:r>
          </a:p>
        </p:txBody>
      </p:sp>
    </p:spTree>
    <p:extLst>
      <p:ext uri="{BB962C8B-B14F-4D97-AF65-F5344CB8AC3E}">
        <p14:creationId xmlns:p14="http://schemas.microsoft.com/office/powerpoint/2010/main" val="3092389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8AE5F-DACD-550C-1AAE-A72377E01A3A}"/>
              </a:ext>
            </a:extLst>
          </p:cNvPr>
          <p:cNvSpPr>
            <a:spLocks noGrp="1"/>
          </p:cNvSpPr>
          <p:nvPr>
            <p:ph type="title"/>
          </p:nvPr>
        </p:nvSpPr>
        <p:spPr/>
        <p:txBody>
          <a:bodyPr/>
          <a:lstStyle/>
          <a:p>
            <a:r>
              <a:rPr lang="en-US" b="1" dirty="0"/>
              <a:t>Reading 1: Attitudes and Perceptions of Data Visualization</a:t>
            </a:r>
          </a:p>
        </p:txBody>
      </p:sp>
      <p:sp>
        <p:nvSpPr>
          <p:cNvPr id="3" name="Content Placeholder 2">
            <a:extLst>
              <a:ext uri="{FF2B5EF4-FFF2-40B4-BE49-F238E27FC236}">
                <a16:creationId xmlns:a16="http://schemas.microsoft.com/office/drawing/2014/main" id="{ADBCEBE9-056D-1D1B-9EEE-3E1C9AFF886B}"/>
              </a:ext>
            </a:extLst>
          </p:cNvPr>
          <p:cNvSpPr>
            <a:spLocks noGrp="1"/>
          </p:cNvSpPr>
          <p:nvPr>
            <p:ph idx="1"/>
          </p:nvPr>
        </p:nvSpPr>
        <p:spPr/>
        <p:txBody>
          <a:bodyPr>
            <a:normAutofit/>
          </a:bodyPr>
          <a:lstStyle/>
          <a:p>
            <a:pPr marL="0" indent="0">
              <a:buNone/>
            </a:pPr>
            <a:r>
              <a:rPr lang="en-US" sz="2400" dirty="0"/>
              <a:t>Overall, the paper emphasizes the importance of considering the unique challenges and profiles of underrepresented populations, particularly rural communities, when studying attitudes, biases, and literacy in data visualization. By addressing these issues, data visualization can become a powerful tool for empowering individuals in underrepresented communities to understand and engage with data effectively.</a:t>
            </a:r>
          </a:p>
        </p:txBody>
      </p:sp>
    </p:spTree>
    <p:extLst>
      <p:ext uri="{BB962C8B-B14F-4D97-AF65-F5344CB8AC3E}">
        <p14:creationId xmlns:p14="http://schemas.microsoft.com/office/powerpoint/2010/main" val="1093104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BAE91-3F23-D20D-A5E2-E2900BC773E5}"/>
              </a:ext>
            </a:extLst>
          </p:cNvPr>
          <p:cNvSpPr>
            <a:spLocks noGrp="1"/>
          </p:cNvSpPr>
          <p:nvPr>
            <p:ph type="title"/>
          </p:nvPr>
        </p:nvSpPr>
        <p:spPr/>
        <p:txBody>
          <a:bodyPr/>
          <a:lstStyle/>
          <a:p>
            <a:r>
              <a:rPr lang="en-US" b="1" dirty="0"/>
              <a:t>Background</a:t>
            </a:r>
          </a:p>
        </p:txBody>
      </p:sp>
      <p:sp>
        <p:nvSpPr>
          <p:cNvPr id="3" name="Content Placeholder 2">
            <a:extLst>
              <a:ext uri="{FF2B5EF4-FFF2-40B4-BE49-F238E27FC236}">
                <a16:creationId xmlns:a16="http://schemas.microsoft.com/office/drawing/2014/main" id="{8FB51772-CB74-9D97-BBA0-9141729AF765}"/>
              </a:ext>
            </a:extLst>
          </p:cNvPr>
          <p:cNvSpPr>
            <a:spLocks noGrp="1"/>
          </p:cNvSpPr>
          <p:nvPr>
            <p:ph idx="1"/>
          </p:nvPr>
        </p:nvSpPr>
        <p:spPr/>
        <p:txBody>
          <a:bodyPr/>
          <a:lstStyle/>
          <a:p>
            <a:pPr marL="0" indent="0">
              <a:buNone/>
            </a:pPr>
            <a:r>
              <a:rPr lang="en-US" dirty="0"/>
              <a:t>Encounters with data can be manipulated by several factors:</a:t>
            </a:r>
          </a:p>
          <a:p>
            <a:r>
              <a:rPr lang="en-US" dirty="0"/>
              <a:t>Experience or education</a:t>
            </a:r>
          </a:p>
          <a:p>
            <a:r>
              <a:rPr lang="en-US" dirty="0"/>
              <a:t>Biases</a:t>
            </a:r>
          </a:p>
          <a:p>
            <a:r>
              <a:rPr lang="en-US" dirty="0"/>
              <a:t>Attention</a:t>
            </a:r>
          </a:p>
          <a:p>
            <a:r>
              <a:rPr lang="en-US" dirty="0"/>
              <a:t>Focus on people in rural settings is motivated by</a:t>
            </a:r>
          </a:p>
          <a:p>
            <a:pPr lvl="1"/>
            <a:r>
              <a:rPr lang="en-US" dirty="0"/>
              <a:t>The population's absence in the visualization literature</a:t>
            </a:r>
          </a:p>
          <a:p>
            <a:pPr lvl="1"/>
            <a:r>
              <a:rPr lang="en-US" dirty="0"/>
              <a:t>Gaps in education, income</a:t>
            </a:r>
          </a:p>
          <a:p>
            <a:pPr lvl="1"/>
            <a:r>
              <a:rPr lang="en-US" dirty="0"/>
              <a:t>Literacy may impact perceptions of data visualizations</a:t>
            </a:r>
          </a:p>
        </p:txBody>
      </p:sp>
    </p:spTree>
    <p:extLst>
      <p:ext uri="{BB962C8B-B14F-4D97-AF65-F5344CB8AC3E}">
        <p14:creationId xmlns:p14="http://schemas.microsoft.com/office/powerpoint/2010/main" val="3965891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7C7745C-B0F1-97B8-C5EB-4D9026F4BE65}"/>
              </a:ext>
            </a:extLst>
          </p:cNvPr>
          <p:cNvSpPr>
            <a:spLocks noGrp="1"/>
          </p:cNvSpPr>
          <p:nvPr>
            <p:ph idx="1"/>
          </p:nvPr>
        </p:nvSpPr>
        <p:spPr>
          <a:xfrm>
            <a:off x="375061" y="1253331"/>
            <a:ext cx="11274631" cy="4351338"/>
          </a:xfrm>
        </p:spPr>
        <p:txBody>
          <a:bodyPr/>
          <a:lstStyle/>
          <a:p>
            <a:pPr marL="0" indent="0">
              <a:buNone/>
            </a:pPr>
            <a:r>
              <a:rPr lang="en-US" b="1" dirty="0">
                <a:effectLst/>
                <a:latin typeface="Calibri" panose="020F0502020204030204" pitchFamily="34" charset="0"/>
                <a:cs typeface="Calibri" panose="020F0502020204030204" pitchFamily="34" charset="0"/>
              </a:rPr>
              <a:t>Goal of the study: </a:t>
            </a:r>
            <a:r>
              <a:rPr lang="en-US" dirty="0">
                <a:effectLst/>
                <a:latin typeface="Calibri" panose="020F0502020204030204" pitchFamily="34" charset="0"/>
                <a:cs typeface="Calibri" panose="020F0502020204030204" pitchFamily="34" charset="0"/>
              </a:rPr>
              <a:t>Identify which factors drive attention and trust in rural populations with diverse economic and educational backgrounds - an underrepresented population in the data visualization literature </a:t>
            </a:r>
          </a:p>
          <a:p>
            <a:pPr marL="0" indent="0">
              <a:buNone/>
            </a:pPr>
            <a:endParaRPr lang="en-US" dirty="0">
              <a:latin typeface="Calibri" panose="020F0502020204030204" pitchFamily="34" charset="0"/>
              <a:cs typeface="Calibri" panose="020F0502020204030204" pitchFamily="34" charset="0"/>
            </a:endParaRPr>
          </a:p>
          <a:p>
            <a:pPr marL="0" indent="0">
              <a:buNone/>
            </a:pPr>
            <a:endParaRPr lang="en-US" dirty="0">
              <a:effectLst/>
              <a:latin typeface="Calibri" panose="020F0502020204030204" pitchFamily="34" charset="0"/>
              <a:cs typeface="Calibri" panose="020F0502020204030204" pitchFamily="34" charset="0"/>
            </a:endParaRPr>
          </a:p>
          <a:p>
            <a:pPr marL="0" indent="0" algn="ctr">
              <a:buNone/>
            </a:pPr>
            <a:r>
              <a:rPr lang="en-US" b="1" dirty="0">
                <a:effectLst/>
                <a:latin typeface="Calibri" panose="020F0502020204030204" pitchFamily="34" charset="0"/>
                <a:cs typeface="Calibri" panose="020F0502020204030204" pitchFamily="34" charset="0"/>
              </a:rPr>
              <a:t>What did the authors do in this study to answer this question? </a:t>
            </a:r>
            <a:endParaRPr lang="en-US" dirty="0">
              <a:effectLst/>
              <a:latin typeface="Calibri" panose="020F0502020204030204" pitchFamily="34" charset="0"/>
              <a:cs typeface="Calibri" panose="020F0502020204030204" pitchFamily="34" charset="0"/>
            </a:endParaRPr>
          </a:p>
          <a:p>
            <a:pPr marL="0" indent="0">
              <a:buNone/>
            </a:pPr>
            <a:endParaRPr lang="en-US" dirty="0">
              <a:effectLst/>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95630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C30F9-8EE6-0871-B5F6-45D24946531D}"/>
              </a:ext>
            </a:extLst>
          </p:cNvPr>
          <p:cNvSpPr>
            <a:spLocks noGrp="1"/>
          </p:cNvSpPr>
          <p:nvPr>
            <p:ph type="title"/>
          </p:nvPr>
        </p:nvSpPr>
        <p:spPr/>
        <p:txBody>
          <a:bodyPr/>
          <a:lstStyle/>
          <a:p>
            <a:r>
              <a:rPr lang="en-US" dirty="0"/>
              <a:t>Interviews in rural Pennsylvania</a:t>
            </a:r>
          </a:p>
        </p:txBody>
      </p:sp>
      <p:sp>
        <p:nvSpPr>
          <p:cNvPr id="3" name="Content Placeholder 2">
            <a:extLst>
              <a:ext uri="{FF2B5EF4-FFF2-40B4-BE49-F238E27FC236}">
                <a16:creationId xmlns:a16="http://schemas.microsoft.com/office/drawing/2014/main" id="{71D40CD7-5FB2-2766-DCA2-32ED2A28D779}"/>
              </a:ext>
            </a:extLst>
          </p:cNvPr>
          <p:cNvSpPr>
            <a:spLocks noGrp="1"/>
          </p:cNvSpPr>
          <p:nvPr>
            <p:ph idx="1"/>
          </p:nvPr>
        </p:nvSpPr>
        <p:spPr>
          <a:xfrm>
            <a:off x="6277346" y="1825625"/>
            <a:ext cx="5771408" cy="4351338"/>
          </a:xfrm>
        </p:spPr>
        <p:txBody>
          <a:bodyPr>
            <a:normAutofit/>
          </a:bodyPr>
          <a:lstStyle/>
          <a:p>
            <a:r>
              <a:rPr lang="en-US" sz="2000" b="1" dirty="0"/>
              <a:t>Participants</a:t>
            </a:r>
            <a:r>
              <a:rPr lang="en-US" sz="2000" dirty="0"/>
              <a:t>: 42 rural individuals of varied economic, demographic backgrounds</a:t>
            </a:r>
          </a:p>
          <a:p>
            <a:endParaRPr lang="en-US" sz="2000" dirty="0"/>
          </a:p>
          <a:p>
            <a:r>
              <a:rPr lang="en-US" sz="2000" b="1" dirty="0"/>
              <a:t>Procedure</a:t>
            </a:r>
            <a:r>
              <a:rPr lang="en-US" sz="2000" dirty="0"/>
              <a:t>:</a:t>
            </a:r>
          </a:p>
          <a:p>
            <a:pPr marL="0" indent="0">
              <a:buNone/>
            </a:pPr>
            <a:r>
              <a:rPr lang="en-US" sz="2000" dirty="0"/>
              <a:t>1. Introduction and consent</a:t>
            </a:r>
          </a:p>
          <a:p>
            <a:pPr marL="0" indent="0">
              <a:buNone/>
            </a:pPr>
            <a:r>
              <a:rPr lang="en-US" sz="2000" dirty="0"/>
              <a:t>2. Graphs presentation and ranking. Asked the participants: </a:t>
            </a:r>
          </a:p>
          <a:p>
            <a:pPr marL="0" indent="0">
              <a:buNone/>
            </a:pPr>
            <a:r>
              <a:rPr lang="en-US" sz="2000" b="1" dirty="0"/>
              <a:t>“Based on how useful they are to you, arrange the graphs from most useful to least useful”</a:t>
            </a:r>
          </a:p>
        </p:txBody>
      </p:sp>
      <p:pic>
        <p:nvPicPr>
          <p:cNvPr id="4" name="Picture 3">
            <a:extLst>
              <a:ext uri="{FF2B5EF4-FFF2-40B4-BE49-F238E27FC236}">
                <a16:creationId xmlns:a16="http://schemas.microsoft.com/office/drawing/2014/main" id="{DF3DBC6A-EB82-C748-5FA2-8326814B6823}"/>
              </a:ext>
            </a:extLst>
          </p:cNvPr>
          <p:cNvPicPr>
            <a:picLocks noChangeAspect="1"/>
          </p:cNvPicPr>
          <p:nvPr/>
        </p:nvPicPr>
        <p:blipFill>
          <a:blip r:embed="rId3"/>
          <a:stretch>
            <a:fillRect/>
          </a:stretch>
        </p:blipFill>
        <p:spPr>
          <a:xfrm>
            <a:off x="143246" y="1594644"/>
            <a:ext cx="6134100" cy="4813300"/>
          </a:xfrm>
          <a:prstGeom prst="rect">
            <a:avLst/>
          </a:prstGeom>
        </p:spPr>
      </p:pic>
    </p:spTree>
    <p:extLst>
      <p:ext uri="{BB962C8B-B14F-4D97-AF65-F5344CB8AC3E}">
        <p14:creationId xmlns:p14="http://schemas.microsoft.com/office/powerpoint/2010/main" val="3698967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a:extLst>
              <a:ext uri="{FF2B5EF4-FFF2-40B4-BE49-F238E27FC236}">
                <a16:creationId xmlns:a16="http://schemas.microsoft.com/office/drawing/2014/main" id="{CFEBF94A-51FF-CCFF-DE24-FC4F39921FB5}"/>
              </a:ext>
            </a:extLst>
          </p:cNvPr>
          <p:cNvPicPr>
            <a:picLocks noChangeAspect="1"/>
          </p:cNvPicPr>
          <p:nvPr/>
        </p:nvPicPr>
        <p:blipFill rotWithShape="1">
          <a:blip r:embed="rId3"/>
          <a:srcRect l="-2" t="109" r="3" b="819"/>
          <a:stretch/>
        </p:blipFill>
        <p:spPr>
          <a:xfrm>
            <a:off x="338507" y="0"/>
            <a:ext cx="11514986" cy="6873456"/>
          </a:xfrm>
          <a:prstGeom prst="rect">
            <a:avLst/>
          </a:prstGeom>
        </p:spPr>
      </p:pic>
    </p:spTree>
    <p:extLst>
      <p:ext uri="{BB962C8B-B14F-4D97-AF65-F5344CB8AC3E}">
        <p14:creationId xmlns:p14="http://schemas.microsoft.com/office/powerpoint/2010/main" val="39866038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5EF40-AE8F-36C4-C7AC-01E02D7B79DA}"/>
              </a:ext>
            </a:extLst>
          </p:cNvPr>
          <p:cNvSpPr>
            <a:spLocks noGrp="1"/>
          </p:cNvSpPr>
          <p:nvPr>
            <p:ph type="title"/>
          </p:nvPr>
        </p:nvSpPr>
        <p:spPr/>
        <p:txBody>
          <a:bodyPr/>
          <a:lstStyle/>
          <a:p>
            <a:r>
              <a:rPr lang="en-US" dirty="0"/>
              <a:t>Interviews in rural Pennsylvania (cont.)</a:t>
            </a:r>
          </a:p>
        </p:txBody>
      </p:sp>
      <p:sp>
        <p:nvSpPr>
          <p:cNvPr id="3" name="Content Placeholder 2">
            <a:extLst>
              <a:ext uri="{FF2B5EF4-FFF2-40B4-BE49-F238E27FC236}">
                <a16:creationId xmlns:a16="http://schemas.microsoft.com/office/drawing/2014/main" id="{64BB26D5-FE77-4152-3BFF-32BD2C6E4E44}"/>
              </a:ext>
            </a:extLst>
          </p:cNvPr>
          <p:cNvSpPr>
            <a:spLocks noGrp="1"/>
          </p:cNvSpPr>
          <p:nvPr>
            <p:ph idx="1"/>
          </p:nvPr>
        </p:nvSpPr>
        <p:spPr/>
        <p:txBody>
          <a:bodyPr/>
          <a:lstStyle/>
          <a:p>
            <a:r>
              <a:rPr lang="en-US" b="1" dirty="0"/>
              <a:t>Semi-structured interview</a:t>
            </a:r>
            <a:r>
              <a:rPr lang="en-US" dirty="0"/>
              <a:t>: After participants rank the visualizations a semi-structured interview is conducted effectively asking them why they made the rating they did.</a:t>
            </a:r>
          </a:p>
          <a:p>
            <a:r>
              <a:rPr lang="en-US" dirty="0"/>
              <a:t>Transcripts of the conversations were coded for participant explanations.</a:t>
            </a:r>
          </a:p>
          <a:p>
            <a:r>
              <a:rPr lang="en-US" b="1" dirty="0"/>
              <a:t>Example codes </a:t>
            </a:r>
            <a:r>
              <a:rPr lang="en-US" dirty="0"/>
              <a:t>include Colorful (29) , Confusing (29), Clear (26), Simple (26), Relatable (21), Attractive (20), Informative (19), Cluttered (17)</a:t>
            </a:r>
          </a:p>
        </p:txBody>
      </p:sp>
    </p:spTree>
    <p:extLst>
      <p:ext uri="{BB962C8B-B14F-4D97-AF65-F5344CB8AC3E}">
        <p14:creationId xmlns:p14="http://schemas.microsoft.com/office/powerpoint/2010/main" val="38120184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1309</TotalTime>
  <Words>2141</Words>
  <Application>Microsoft Macintosh PowerPoint</Application>
  <PresentationFormat>Widescreen</PresentationFormat>
  <Paragraphs>154</Paragraphs>
  <Slides>26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Aptos</vt:lpstr>
      <vt:lpstr>Arial</vt:lpstr>
      <vt:lpstr>Avenir Next</vt:lpstr>
      <vt:lpstr>Calibri</vt:lpstr>
      <vt:lpstr>Office Theme</vt:lpstr>
      <vt:lpstr>COGS 9 – Introduction to Data Science</vt:lpstr>
      <vt:lpstr>Today’s Agenda:</vt:lpstr>
      <vt:lpstr>Upcoming Deadlines:</vt:lpstr>
      <vt:lpstr>Reading 1: Attitudes and Perceptions of Data Visualization</vt:lpstr>
      <vt:lpstr>Background</vt:lpstr>
      <vt:lpstr>PowerPoint Presentation</vt:lpstr>
      <vt:lpstr>Interviews in rural Pennsylvania</vt:lpstr>
      <vt:lpstr>PowerPoint Presentation</vt:lpstr>
      <vt:lpstr>Interviews in rural Pennsylvania (cont.)</vt:lpstr>
      <vt:lpstr>Interviews in rural Pennsylvania (cont.)</vt:lpstr>
      <vt:lpstr>Participants Ranking</vt:lpstr>
      <vt:lpstr>Ranking Results</vt:lpstr>
      <vt:lpstr>Ranking Results</vt:lpstr>
      <vt:lpstr>After revealing sources</vt:lpstr>
      <vt:lpstr>Ranking Change vs Political Affiliation</vt:lpstr>
      <vt:lpstr>Discussion Question</vt:lpstr>
      <vt:lpstr>Reading 2: Graphical Inference for Infovis</vt:lpstr>
      <vt:lpstr>Why do we need statistical inference</vt:lpstr>
      <vt:lpstr>Criminal Justice Analogy for Hypothesis Testing</vt:lpstr>
      <vt:lpstr>True Positives, True Negatives, False Positives, False Negatives &amp; Confusion Matrices</vt:lpstr>
      <vt:lpstr>Graphical Inference</vt:lpstr>
      <vt:lpstr>Protocols of Graphical Inference</vt:lpstr>
      <vt:lpstr>Protocols of Graphical Inference</vt:lpstr>
      <vt:lpstr>Common Examples for Line-up Protocol</vt:lpstr>
      <vt:lpstr>Power of a Statistical Test</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COGS 9 – Introduction to Data Science</dc:title>
  <dc:creator>n2mittal</dc:creator>
  <cp:lastModifiedBy>Neha Mittal</cp:lastModifiedBy>
  <cp:revision>82</cp:revision>
  <dcterms:created xsi:type="dcterms:W3CDTF">2024-02-21T02:38:42Z</dcterms:created>
  <dcterms:modified xsi:type="dcterms:W3CDTF">2024-02-22T00:28:27Z</dcterms:modified>
</cp:coreProperties>
</file>

<file path=docProps/thumbnail.jpeg>
</file>